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7.xml" ContentType="application/vnd.openxmlformats-officedocument.presentationml.slideLayout+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1"/>
  </p:sldMasterIdLst>
  <p:notesMasterIdLst>
    <p:notesMasterId r:id="rId33"/>
  </p:notesMasterIdLst>
  <p:handoutMasterIdLst>
    <p:handoutMasterId r:id="rId34"/>
  </p:handoutMasterIdLst>
  <p:sldIdLst>
    <p:sldId id="299" r:id="rId2"/>
    <p:sldId id="300" r:id="rId3"/>
    <p:sldId id="301" r:id="rId4"/>
    <p:sldId id="260" r:id="rId5"/>
    <p:sldId id="305" r:id="rId6"/>
    <p:sldId id="306" r:id="rId7"/>
    <p:sldId id="307" r:id="rId8"/>
    <p:sldId id="308" r:id="rId9"/>
    <p:sldId id="309" r:id="rId10"/>
    <p:sldId id="311" r:id="rId11"/>
    <p:sldId id="310" r:id="rId12"/>
    <p:sldId id="312" r:id="rId13"/>
    <p:sldId id="313" r:id="rId14"/>
    <p:sldId id="314" r:id="rId15"/>
    <p:sldId id="315" r:id="rId16"/>
    <p:sldId id="316" r:id="rId17"/>
    <p:sldId id="317" r:id="rId18"/>
    <p:sldId id="318" r:id="rId19"/>
    <p:sldId id="319" r:id="rId20"/>
    <p:sldId id="323" r:id="rId21"/>
    <p:sldId id="321" r:id="rId22"/>
    <p:sldId id="322" r:id="rId23"/>
    <p:sldId id="325" r:id="rId24"/>
    <p:sldId id="326" r:id="rId25"/>
    <p:sldId id="327" r:id="rId26"/>
    <p:sldId id="328" r:id="rId27"/>
    <p:sldId id="334" r:id="rId28"/>
    <p:sldId id="330" r:id="rId29"/>
    <p:sldId id="331" r:id="rId30"/>
    <p:sldId id="332" r:id="rId31"/>
    <p:sldId id="262" r:id="rId32"/>
  </p:sldIdLst>
  <p:sldSz cx="12192000" cy="6858000"/>
  <p:notesSz cx="1023302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1" d="100"/>
          <a:sy n="91" d="100"/>
        </p:scale>
        <p:origin x="108" y="5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434921" cy="35479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795818" y="0"/>
            <a:ext cx="4434921" cy="354793"/>
          </a:xfrm>
          <a:prstGeom prst="rect">
            <a:avLst/>
          </a:prstGeom>
        </p:spPr>
        <p:txBody>
          <a:bodyPr vert="horz" lIns="91440" tIns="45720" rIns="91440" bIns="45720" rtlCol="0"/>
          <a:lstStyle>
            <a:lvl1pPr algn="r">
              <a:defRPr sz="1200"/>
            </a:lvl1pPr>
          </a:lstStyle>
          <a:p>
            <a:fld id="{C3F27A27-62BE-4159-ADF6-B700E2DFB5FC}" type="datetimeFigureOut">
              <a:rPr lang="en-GB" smtClean="0"/>
              <a:t>27/12/2023</a:t>
            </a:fld>
            <a:endParaRPr lang="en-GB"/>
          </a:p>
        </p:txBody>
      </p:sp>
      <p:sp>
        <p:nvSpPr>
          <p:cNvPr id="4" name="Footer Placeholder 3"/>
          <p:cNvSpPr>
            <a:spLocks noGrp="1"/>
          </p:cNvSpPr>
          <p:nvPr>
            <p:ph type="ftr" sz="quarter" idx="2"/>
          </p:nvPr>
        </p:nvSpPr>
        <p:spPr>
          <a:xfrm>
            <a:off x="1" y="6746581"/>
            <a:ext cx="4434921" cy="354793"/>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795818" y="6746581"/>
            <a:ext cx="4434921" cy="354793"/>
          </a:xfrm>
          <a:prstGeom prst="rect">
            <a:avLst/>
          </a:prstGeom>
        </p:spPr>
        <p:txBody>
          <a:bodyPr vert="horz" lIns="91440" tIns="45720" rIns="91440" bIns="45720" rtlCol="0" anchor="b"/>
          <a:lstStyle>
            <a:lvl1pPr algn="r">
              <a:defRPr sz="1200"/>
            </a:lvl1pPr>
          </a:lstStyle>
          <a:p>
            <a:fld id="{9858C65A-B6F5-4568-BCFA-346787D8C73C}" type="slidenum">
              <a:rPr lang="en-GB" smtClean="0"/>
              <a:t>‹#›</a:t>
            </a:fld>
            <a:endParaRPr lang="en-GB"/>
          </a:p>
        </p:txBody>
      </p:sp>
    </p:spTree>
    <p:extLst>
      <p:ext uri="{BB962C8B-B14F-4D97-AF65-F5344CB8AC3E}">
        <p14:creationId xmlns:p14="http://schemas.microsoft.com/office/powerpoint/2010/main" val="972723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434311" cy="355124"/>
          </a:xfrm>
          <a:prstGeom prst="rect">
            <a:avLst/>
          </a:prstGeom>
        </p:spPr>
        <p:txBody>
          <a:bodyPr vert="horz" lIns="99057" tIns="49528" rIns="99057" bIns="49528" rtlCol="0"/>
          <a:lstStyle>
            <a:lvl1pPr algn="l">
              <a:defRPr sz="1300"/>
            </a:lvl1pPr>
          </a:lstStyle>
          <a:p>
            <a:endParaRPr lang="en-GB"/>
          </a:p>
        </p:txBody>
      </p:sp>
      <p:sp>
        <p:nvSpPr>
          <p:cNvPr id="3" name="Date Placeholder 2"/>
          <p:cNvSpPr>
            <a:spLocks noGrp="1"/>
          </p:cNvSpPr>
          <p:nvPr>
            <p:ph type="dt" idx="1"/>
          </p:nvPr>
        </p:nvSpPr>
        <p:spPr>
          <a:xfrm>
            <a:off x="5796346" y="0"/>
            <a:ext cx="4434311" cy="355124"/>
          </a:xfrm>
          <a:prstGeom prst="rect">
            <a:avLst/>
          </a:prstGeom>
        </p:spPr>
        <p:txBody>
          <a:bodyPr vert="horz" lIns="99057" tIns="49528" rIns="99057" bIns="49528" rtlCol="0"/>
          <a:lstStyle>
            <a:lvl1pPr algn="r">
              <a:defRPr sz="1300"/>
            </a:lvl1pPr>
          </a:lstStyle>
          <a:p>
            <a:fld id="{F3E03AAD-E90C-4AE3-BFC9-CC59E02C3225}" type="datetimeFigureOut">
              <a:rPr lang="en-GB" smtClean="0"/>
              <a:t>27/12/2023</a:t>
            </a:fld>
            <a:endParaRPr lang="en-GB"/>
          </a:p>
        </p:txBody>
      </p:sp>
      <p:sp>
        <p:nvSpPr>
          <p:cNvPr id="4" name="Slide Image Placeholder 3"/>
          <p:cNvSpPr>
            <a:spLocks noGrp="1" noRot="1" noChangeAspect="1"/>
          </p:cNvSpPr>
          <p:nvPr>
            <p:ph type="sldImg" idx="2"/>
          </p:nvPr>
        </p:nvSpPr>
        <p:spPr>
          <a:xfrm>
            <a:off x="2747963" y="531813"/>
            <a:ext cx="4737100" cy="2665412"/>
          </a:xfrm>
          <a:prstGeom prst="rect">
            <a:avLst/>
          </a:prstGeom>
          <a:noFill/>
          <a:ln w="12700">
            <a:solidFill>
              <a:prstClr val="black"/>
            </a:solidFill>
          </a:ln>
        </p:spPr>
        <p:txBody>
          <a:bodyPr vert="horz" lIns="99057" tIns="49528" rIns="99057" bIns="49528" rtlCol="0" anchor="ctr"/>
          <a:lstStyle/>
          <a:p>
            <a:endParaRPr lang="en-GB"/>
          </a:p>
        </p:txBody>
      </p:sp>
      <p:sp>
        <p:nvSpPr>
          <p:cNvPr id="5" name="Notes Placeholder 4"/>
          <p:cNvSpPr>
            <a:spLocks noGrp="1"/>
          </p:cNvSpPr>
          <p:nvPr>
            <p:ph type="body" sz="quarter" idx="3"/>
          </p:nvPr>
        </p:nvSpPr>
        <p:spPr>
          <a:xfrm>
            <a:off x="1023303" y="3373676"/>
            <a:ext cx="8186420" cy="3196114"/>
          </a:xfrm>
          <a:prstGeom prst="rect">
            <a:avLst/>
          </a:prstGeom>
        </p:spPr>
        <p:txBody>
          <a:bodyPr vert="horz" lIns="99057" tIns="49528" rIns="99057" bIns="4952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746119"/>
            <a:ext cx="4434311" cy="355124"/>
          </a:xfrm>
          <a:prstGeom prst="rect">
            <a:avLst/>
          </a:prstGeom>
        </p:spPr>
        <p:txBody>
          <a:bodyPr vert="horz" lIns="99057" tIns="49528" rIns="99057" bIns="49528" rtlCol="0" anchor="b"/>
          <a:lstStyle>
            <a:lvl1pPr algn="l">
              <a:defRPr sz="1300"/>
            </a:lvl1pPr>
          </a:lstStyle>
          <a:p>
            <a:endParaRPr lang="en-GB"/>
          </a:p>
        </p:txBody>
      </p:sp>
      <p:sp>
        <p:nvSpPr>
          <p:cNvPr id="7" name="Slide Number Placeholder 6"/>
          <p:cNvSpPr>
            <a:spLocks noGrp="1"/>
          </p:cNvSpPr>
          <p:nvPr>
            <p:ph type="sldNum" sz="quarter" idx="5"/>
          </p:nvPr>
        </p:nvSpPr>
        <p:spPr>
          <a:xfrm>
            <a:off x="5796346" y="6746119"/>
            <a:ext cx="4434311" cy="355124"/>
          </a:xfrm>
          <a:prstGeom prst="rect">
            <a:avLst/>
          </a:prstGeom>
        </p:spPr>
        <p:txBody>
          <a:bodyPr vert="horz" lIns="99057" tIns="49528" rIns="99057" bIns="49528" rtlCol="0" anchor="b"/>
          <a:lstStyle>
            <a:lvl1pPr algn="r">
              <a:defRPr sz="1300"/>
            </a:lvl1pPr>
          </a:lstStyle>
          <a:p>
            <a:fld id="{C7CBB773-B53D-41B7-9A3B-E6071C122DB3}" type="slidenum">
              <a:rPr lang="en-GB" smtClean="0"/>
              <a:t>‹#›</a:t>
            </a:fld>
            <a:endParaRPr lang="en-GB"/>
          </a:p>
        </p:txBody>
      </p:sp>
    </p:spTree>
    <p:extLst>
      <p:ext uri="{BB962C8B-B14F-4D97-AF65-F5344CB8AC3E}">
        <p14:creationId xmlns:p14="http://schemas.microsoft.com/office/powerpoint/2010/main" val="1305990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7019184F-251B-4055-9671-2A593FB843CD}" type="datetime1">
              <a:rPr lang="en-GB" smtClean="0"/>
              <a:t>27/12/2023</a:t>
            </a:fld>
            <a:endParaRPr lang="en-GB"/>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GB"/>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A5B08488-2DBE-4E62-B7EE-BA7D2927C7BD}" type="slidenum">
              <a:rPr lang="en-GB" smtClean="0"/>
              <a:t>‹#›</a:t>
            </a:fld>
            <a:endParaRPr lang="en-GB"/>
          </a:p>
        </p:txBody>
      </p:sp>
    </p:spTree>
    <p:extLst>
      <p:ext uri="{BB962C8B-B14F-4D97-AF65-F5344CB8AC3E}">
        <p14:creationId xmlns:p14="http://schemas.microsoft.com/office/powerpoint/2010/main" val="337814393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7019184F-251B-4055-9671-2A593FB843CD}" type="datetime1">
              <a:rPr lang="en-GB" smtClean="0"/>
              <a:t>27/12/2023</a:t>
            </a:fld>
            <a:endParaRPr lang="en-GB"/>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GB"/>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A5B08488-2DBE-4E62-B7EE-BA7D2927C7BD}" type="slidenum">
              <a:rPr lang="en-GB" smtClean="0"/>
              <a:t>‹#›</a:t>
            </a:fld>
            <a:endParaRPr lang="en-GB"/>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78280899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7019184F-251B-4055-9671-2A593FB843CD}" type="datetime1">
              <a:rPr lang="en-GB" smtClean="0"/>
              <a:t>27/12/2023</a:t>
            </a:fld>
            <a:endParaRPr lang="en-GB"/>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GB"/>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A5B08488-2DBE-4E62-B7EE-BA7D2927C7BD}" type="slidenum">
              <a:rPr lang="en-GB" smtClean="0"/>
              <a:t>‹#›</a:t>
            </a:fld>
            <a:endParaRPr lang="en-GB"/>
          </a:p>
        </p:txBody>
      </p:sp>
    </p:spTree>
    <p:extLst>
      <p:ext uri="{BB962C8B-B14F-4D97-AF65-F5344CB8AC3E}">
        <p14:creationId xmlns:p14="http://schemas.microsoft.com/office/powerpoint/2010/main" val="34225023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6399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194987886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97A0E8-F401-4B53-88CA-B26444DD73C9}" type="datetime1">
              <a:rPr lang="en-GB" smtClean="0"/>
              <a:t>27/12/2023</a:t>
            </a:fld>
            <a:endParaRPr lang="en-GB"/>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5B08488-2DBE-4E62-B7EE-BA7D2927C7BD}" type="slidenum">
              <a:rPr lang="en-GB" smtClean="0"/>
              <a:t>‹#›</a:t>
            </a:fld>
            <a:endParaRPr lang="en-GB"/>
          </a:p>
        </p:txBody>
      </p:sp>
    </p:spTree>
    <p:extLst>
      <p:ext uri="{BB962C8B-B14F-4D97-AF65-F5344CB8AC3E}">
        <p14:creationId xmlns:p14="http://schemas.microsoft.com/office/powerpoint/2010/main" val="2054320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7019184F-251B-4055-9671-2A593FB843CD}" type="datetime1">
              <a:rPr lang="en-GB" smtClean="0"/>
              <a:t>27/12/2023</a:t>
            </a:fld>
            <a:endParaRPr lang="en-GB"/>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GB"/>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A5B08488-2DBE-4E62-B7EE-BA7D2927C7BD}" type="slidenum">
              <a:rPr lang="en-GB" smtClean="0"/>
              <a:t>‹#›</a:t>
            </a:fld>
            <a:endParaRPr lang="en-GB"/>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sz="2000">
                <a:latin typeface="Lato" panose="020F0502020204030203" pitchFamily="34" charset="0"/>
                <a:ea typeface="Lato" panose="020F0502020204030203" pitchFamily="34" charset="0"/>
                <a:cs typeface="Lato" panose="020F0502020204030203" pitchFamily="34" charset="0"/>
              </a:defRPr>
            </a:lvl1pPr>
            <a:lvl2pPr>
              <a:defRPr sz="1800">
                <a:latin typeface="Lato" panose="020F0502020204030203" pitchFamily="34" charset="0"/>
                <a:ea typeface="Lato" panose="020F0502020204030203" pitchFamily="34" charset="0"/>
                <a:cs typeface="Lato" panose="020F0502020204030203" pitchFamily="34" charset="0"/>
              </a:defRPr>
            </a:lvl2pPr>
            <a:lvl3pPr>
              <a:defRPr sz="1600">
                <a:latin typeface="Lato" panose="020F0502020204030203" pitchFamily="34" charset="0"/>
                <a:ea typeface="Lato" panose="020F0502020204030203" pitchFamily="34" charset="0"/>
                <a:cs typeface="Lato" panose="020F0502020204030203" pitchFamily="34" charset="0"/>
              </a:defRPr>
            </a:lvl3pPr>
            <a:lvl4pPr marL="13716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4pPr>
            <a:lvl5pPr marL="18288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159579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7019184F-251B-4055-9671-2A593FB843CD}" type="datetime1">
              <a:rPr lang="en-GB" smtClean="0"/>
              <a:t>27/12/2023</a:t>
            </a:fld>
            <a:endParaRPr lang="en-GB"/>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GB"/>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A5B08488-2DBE-4E62-B7EE-BA7D2927C7BD}" type="slidenum">
              <a:rPr lang="en-GB" smtClean="0"/>
              <a:t>‹#›</a:t>
            </a:fld>
            <a:endParaRPr lang="en-GB"/>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99946676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sz="2000">
                <a:latin typeface="Lato" panose="020F0502020204030203" pitchFamily="34" charset="0"/>
                <a:ea typeface="Lato" panose="020F0502020204030203" pitchFamily="34" charset="0"/>
                <a:cs typeface="Lato" panose="020F0502020204030203" pitchFamily="34" charset="0"/>
              </a:defRPr>
            </a:lvl1pPr>
            <a:lvl2pPr>
              <a:defRPr sz="1800">
                <a:latin typeface="Lato" panose="020F0502020204030203" pitchFamily="34" charset="0"/>
                <a:ea typeface="Lato" panose="020F0502020204030203" pitchFamily="34" charset="0"/>
                <a:cs typeface="Lato" panose="020F0502020204030203" pitchFamily="34" charset="0"/>
              </a:defRPr>
            </a:lvl2pPr>
            <a:lvl3pPr>
              <a:defRPr sz="1600">
                <a:latin typeface="Lato" panose="020F0502020204030203" pitchFamily="34" charset="0"/>
                <a:ea typeface="Lato" panose="020F0502020204030203" pitchFamily="34" charset="0"/>
                <a:cs typeface="Lato" panose="020F0502020204030203" pitchFamily="34" charset="0"/>
              </a:defRPr>
            </a:lvl3pPr>
            <a:lvl4pPr marL="13716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4pPr>
            <a:lvl5pPr marL="18288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7019184F-251B-4055-9671-2A593FB843CD}" type="datetime1">
              <a:rPr lang="en-GB" smtClean="0"/>
              <a:t>27/12/2023</a:t>
            </a:fld>
            <a:endParaRPr lang="en-GB"/>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GB"/>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A5B08488-2DBE-4E62-B7EE-BA7D2927C7BD}" type="slidenum">
              <a:rPr lang="en-GB" smtClean="0"/>
              <a:t>‹#›</a:t>
            </a:fld>
            <a:endParaRPr lang="en-GB"/>
          </a:p>
        </p:txBody>
      </p:sp>
    </p:spTree>
    <p:extLst>
      <p:ext uri="{BB962C8B-B14F-4D97-AF65-F5344CB8AC3E}">
        <p14:creationId xmlns:p14="http://schemas.microsoft.com/office/powerpoint/2010/main" val="235112992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7019184F-251B-4055-9671-2A593FB843CD}" type="datetime1">
              <a:rPr lang="en-GB" smtClean="0"/>
              <a:t>27/12/2023</a:t>
            </a:fld>
            <a:endParaRPr lang="en-GB"/>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GB"/>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A5B08488-2DBE-4E62-B7EE-BA7D2927C7BD}" type="slidenum">
              <a:rPr lang="en-GB" smtClean="0"/>
              <a:t>‹#›</a:t>
            </a:fld>
            <a:endParaRPr lang="en-GB"/>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159130154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7019184F-251B-4055-9671-2A593FB843CD}" type="datetime1">
              <a:rPr lang="en-GB" smtClean="0"/>
              <a:t>27/12/2023</a:t>
            </a:fld>
            <a:endParaRPr lang="en-GB"/>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GB"/>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A5B08488-2DBE-4E62-B7EE-BA7D2927C7BD}" type="slidenum">
              <a:rPr lang="en-GB" smtClean="0"/>
              <a:t>‹#›</a:t>
            </a:fld>
            <a:endParaRPr lang="en-GB"/>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sz="2000">
                <a:latin typeface="Lato" panose="020F0502020204030203" pitchFamily="34" charset="0"/>
                <a:ea typeface="Lato" panose="020F0502020204030203" pitchFamily="34" charset="0"/>
                <a:cs typeface="Lato" panose="020F0502020204030203" pitchFamily="34" charset="0"/>
              </a:defRPr>
            </a:lvl1pPr>
            <a:lvl2pPr>
              <a:defRPr sz="1800">
                <a:latin typeface="Lato" panose="020F0502020204030203" pitchFamily="34" charset="0"/>
                <a:ea typeface="Lato" panose="020F0502020204030203" pitchFamily="34" charset="0"/>
                <a:cs typeface="Lato" panose="020F0502020204030203" pitchFamily="34" charset="0"/>
              </a:defRPr>
            </a:lvl2pPr>
            <a:lvl3pPr>
              <a:defRPr sz="1600">
                <a:latin typeface="Lato" panose="020F0502020204030203" pitchFamily="34" charset="0"/>
                <a:ea typeface="Lato" panose="020F0502020204030203" pitchFamily="34" charset="0"/>
                <a:cs typeface="Lato" panose="020F0502020204030203" pitchFamily="34" charset="0"/>
              </a:defRPr>
            </a:lvl3pPr>
            <a:lvl4pPr marL="13716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4pPr>
            <a:lvl5pPr marL="18288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332895661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sz="2000">
                <a:latin typeface="Lato" panose="020F0502020204030203" pitchFamily="34" charset="0"/>
                <a:ea typeface="Lato" panose="020F0502020204030203" pitchFamily="34" charset="0"/>
                <a:cs typeface="Lato" panose="020F0502020204030203" pitchFamily="34" charset="0"/>
              </a:defRPr>
            </a:lvl1pPr>
            <a:lvl2pPr>
              <a:defRPr sz="1800">
                <a:latin typeface="Lato" panose="020F0502020204030203" pitchFamily="34" charset="0"/>
                <a:ea typeface="Lato" panose="020F0502020204030203" pitchFamily="34" charset="0"/>
                <a:cs typeface="Lato" panose="020F0502020204030203" pitchFamily="34" charset="0"/>
              </a:defRPr>
            </a:lvl2pPr>
            <a:lvl3pPr>
              <a:defRPr sz="1600">
                <a:latin typeface="Lato" panose="020F0502020204030203" pitchFamily="34" charset="0"/>
                <a:ea typeface="Lato" panose="020F0502020204030203" pitchFamily="34" charset="0"/>
                <a:cs typeface="Lato" panose="020F0502020204030203" pitchFamily="34" charset="0"/>
              </a:defRPr>
            </a:lvl3pPr>
            <a:lvl4pPr marL="13716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4pPr>
            <a:lvl5pPr marL="18288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7019184F-251B-4055-9671-2A593FB843CD}" type="datetime1">
              <a:rPr lang="en-GB" smtClean="0"/>
              <a:t>27/12/2023</a:t>
            </a:fld>
            <a:endParaRPr lang="en-GB"/>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GB"/>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A5B08488-2DBE-4E62-B7EE-BA7D2927C7BD}" type="slidenum">
              <a:rPr lang="en-GB" smtClean="0"/>
              <a:t>‹#›</a:t>
            </a:fld>
            <a:endParaRPr lang="en-GB"/>
          </a:p>
        </p:txBody>
      </p:sp>
    </p:spTree>
    <p:extLst>
      <p:ext uri="{BB962C8B-B14F-4D97-AF65-F5344CB8AC3E}">
        <p14:creationId xmlns:p14="http://schemas.microsoft.com/office/powerpoint/2010/main" val="133967777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7019184F-251B-4055-9671-2A593FB843CD}" type="datetime1">
              <a:rPr lang="en-GB" smtClean="0"/>
              <a:t>27/12/2023</a:t>
            </a:fld>
            <a:endParaRPr lang="en-GB"/>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GB"/>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A5B08488-2DBE-4E62-B7EE-BA7D2927C7BD}" type="slidenum">
              <a:rPr lang="en-GB" smtClean="0"/>
              <a:t>‹#›</a:t>
            </a:fld>
            <a:endParaRPr lang="en-GB"/>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276266878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sz="2000">
                <a:latin typeface="Lato" panose="020F0502020204030203" pitchFamily="34" charset="0"/>
                <a:ea typeface="Lato" panose="020F0502020204030203" pitchFamily="34" charset="0"/>
                <a:cs typeface="Lato" panose="020F0502020204030203" pitchFamily="34" charset="0"/>
              </a:defRPr>
            </a:lvl1pPr>
            <a:lvl2pPr>
              <a:defRPr sz="1800">
                <a:latin typeface="Lato" panose="020F0502020204030203" pitchFamily="34" charset="0"/>
                <a:ea typeface="Lato" panose="020F0502020204030203" pitchFamily="34" charset="0"/>
                <a:cs typeface="Lato" panose="020F0502020204030203" pitchFamily="34" charset="0"/>
              </a:defRPr>
            </a:lvl2pPr>
            <a:lvl3pPr>
              <a:defRPr sz="1600">
                <a:latin typeface="Lato" panose="020F0502020204030203" pitchFamily="34" charset="0"/>
                <a:ea typeface="Lato" panose="020F0502020204030203" pitchFamily="34" charset="0"/>
                <a:cs typeface="Lato" panose="020F0502020204030203" pitchFamily="34" charset="0"/>
              </a:defRPr>
            </a:lvl3pPr>
            <a:lvl4pPr marL="13716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4pPr>
            <a:lvl5pPr marL="18288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7019184F-251B-4055-9671-2A593FB843CD}" type="datetime1">
              <a:rPr lang="en-GB" smtClean="0"/>
              <a:t>27/12/2023</a:t>
            </a:fld>
            <a:endParaRPr lang="en-GB"/>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GB"/>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A5B08488-2DBE-4E62-B7EE-BA7D2927C7BD}" type="slidenum">
              <a:rPr lang="en-GB" smtClean="0"/>
              <a:t>‹#›</a:t>
            </a:fld>
            <a:endParaRPr lang="en-GB"/>
          </a:p>
        </p:txBody>
      </p:sp>
    </p:spTree>
    <p:extLst>
      <p:ext uri="{BB962C8B-B14F-4D97-AF65-F5344CB8AC3E}">
        <p14:creationId xmlns:p14="http://schemas.microsoft.com/office/powerpoint/2010/main" val="225365963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991282"/>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3"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10</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TÌM ĐỘ SÂU VÀ ĐỘ CAO CỦA CÂY – CODE</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a:t>Thêm một node mới có id =u vào con trái nhất của node có id = v trên cây </a:t>
            </a:r>
          </a:p>
          <a:p>
            <a:pPr marL="0" indent="0">
              <a:buNone/>
            </a:pPr>
            <a:endParaRPr lang="en-US" sz="2000">
              <a:latin typeface="Consolas" panose="020B0609020204030204" pitchFamily="49" charset="0"/>
            </a:endParaRPr>
          </a:p>
          <a:p>
            <a:endParaRPr lang="en-US"/>
          </a:p>
          <a:p>
            <a:endParaRPr lang="en-US"/>
          </a:p>
          <a:p>
            <a:pPr marL="0" indent="0">
              <a:buNone/>
            </a:pPr>
            <a:endParaRPr lang="en-US"/>
          </a:p>
          <a:p>
            <a:pPr marL="0" indent="0">
              <a:buNone/>
            </a:pPr>
            <a:endParaRPr lang="en-US"/>
          </a:p>
        </p:txBody>
      </p:sp>
      <p:sp>
        <p:nvSpPr>
          <p:cNvPr id="5" name="Rectangle 3">
            <a:extLst>
              <a:ext uri="{FF2B5EF4-FFF2-40B4-BE49-F238E27FC236}">
                <a16:creationId xmlns:a16="http://schemas.microsoft.com/office/drawing/2014/main" id="{82EF79AA-52BB-F91E-5C0E-C142FAA65CBC}"/>
              </a:ext>
            </a:extLst>
          </p:cNvPr>
          <p:cNvSpPr txBox="1">
            <a:spLocks noChangeArrowheads="1"/>
          </p:cNvSpPr>
          <p:nvPr/>
        </p:nvSpPr>
        <p:spPr>
          <a:xfrm>
            <a:off x="1487488" y="1484784"/>
            <a:ext cx="4104456"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void insert(Node* r, int u, int v){</a:t>
            </a:r>
          </a:p>
          <a:p>
            <a:pPr marL="0" indent="0">
              <a:buNone/>
            </a:pPr>
            <a:r>
              <a:rPr lang="en-US" sz="1400">
                <a:latin typeface="Consolas" panose="020B0609020204030204" pitchFamily="49" charset="0"/>
              </a:rPr>
              <a:t>Node* p = find(r,v);</a:t>
            </a:r>
          </a:p>
          <a:p>
            <a:pPr marL="0" indent="0">
              <a:buNone/>
            </a:pPr>
            <a:r>
              <a:rPr lang="en-US" sz="1400">
                <a:latin typeface="Consolas" panose="020B0609020204030204" pitchFamily="49" charset="0"/>
              </a:rPr>
              <a:t>    if(p == NULL) return;</a:t>
            </a:r>
          </a:p>
          <a:p>
            <a:pPr marL="0" indent="0">
              <a:buNone/>
            </a:pPr>
            <a:r>
              <a:rPr lang="en-US" sz="1400">
                <a:latin typeface="Consolas" panose="020B0609020204030204" pitchFamily="49" charset="0"/>
              </a:rPr>
              <a:t>    Node* q = makeNode(u);</a:t>
            </a:r>
          </a:p>
          <a:p>
            <a:pPr marL="0" indent="0">
              <a:buNone/>
            </a:pPr>
            <a:r>
              <a:rPr lang="en-US" sz="1400">
                <a:latin typeface="Consolas" panose="020B0609020204030204" pitchFamily="49" charset="0"/>
              </a:rPr>
              <a:t>    if(p-&gt;leftMostChild == NULL){</a:t>
            </a:r>
          </a:p>
          <a:p>
            <a:pPr marL="0" indent="0">
              <a:buNone/>
            </a:pPr>
            <a:r>
              <a:rPr lang="en-US" sz="1400">
                <a:latin typeface="Consolas" panose="020B0609020204030204" pitchFamily="49" charset="0"/>
              </a:rPr>
              <a:t>        p-&gt;leftMostChild = q;</a:t>
            </a:r>
          </a:p>
          <a:p>
            <a:pPr marL="0" indent="0">
              <a:buNone/>
            </a:pPr>
            <a:r>
              <a:rPr lang="en-US" sz="1400">
                <a:latin typeface="Consolas" panose="020B0609020204030204" pitchFamily="49" charset="0"/>
              </a:rPr>
              <a:t>        q-&gt;parent = p;</a:t>
            </a:r>
          </a:p>
          <a:p>
            <a:pPr marL="0" indent="0">
              <a:buNone/>
            </a:pPr>
            <a:r>
              <a:rPr lang="en-US" sz="1400">
                <a:latin typeface="Consolas" panose="020B0609020204030204" pitchFamily="49" charset="0"/>
              </a:rPr>
              <a:t>        return; }</a:t>
            </a:r>
          </a:p>
          <a:p>
            <a:pPr marL="0" indent="0">
              <a:buNone/>
            </a:pPr>
            <a:r>
              <a:rPr lang="en-US" sz="1400">
                <a:latin typeface="Consolas" panose="020B0609020204030204" pitchFamily="49" charset="0"/>
              </a:rPr>
              <a:t>    Node* h = p-&gt;leftMostChild;</a:t>
            </a:r>
          </a:p>
          <a:p>
            <a:pPr marL="0" indent="0">
              <a:buNone/>
            </a:pPr>
            <a:r>
              <a:rPr lang="en-US" sz="1400">
                <a:latin typeface="Consolas" panose="020B0609020204030204" pitchFamily="49" charset="0"/>
              </a:rPr>
              <a:t>    while(h-&gt;rightSibling != NULL)</a:t>
            </a:r>
          </a:p>
          <a:p>
            <a:pPr marL="0" indent="0">
              <a:buNone/>
            </a:pPr>
            <a:r>
              <a:rPr lang="en-US" sz="1400">
                <a:latin typeface="Consolas" panose="020B0609020204030204" pitchFamily="49" charset="0"/>
              </a:rPr>
              <a:t>        h = h-&gt;rightSibling;</a:t>
            </a:r>
          </a:p>
          <a:p>
            <a:pPr marL="0" indent="0">
              <a:buNone/>
            </a:pPr>
            <a:r>
              <a:rPr lang="en-US" sz="1400">
                <a:latin typeface="Consolas" panose="020B0609020204030204" pitchFamily="49" charset="0"/>
              </a:rPr>
              <a:t>    h-&gt;rightSibling = q;</a:t>
            </a:r>
          </a:p>
          <a:p>
            <a:pPr marL="0" indent="0">
              <a:buNone/>
            </a:pPr>
            <a:r>
              <a:rPr lang="en-US" sz="1400">
                <a:latin typeface="Consolas" panose="020B0609020204030204" pitchFamily="49" charset="0"/>
              </a:rPr>
              <a:t>    q-&gt;parent = p;</a:t>
            </a:r>
          </a:p>
          <a:p>
            <a:pPr marL="0" indent="0">
              <a:buNone/>
            </a:pPr>
            <a:r>
              <a:rPr lang="en-US" sz="1400">
                <a:latin typeface="Consolas" panose="020B0609020204030204" pitchFamily="49" charset="0"/>
              </a:rPr>
              <a:t>}</a:t>
            </a:r>
          </a:p>
        </p:txBody>
      </p:sp>
      <p:sp>
        <p:nvSpPr>
          <p:cNvPr id="6" name="Rectangle 3">
            <a:extLst>
              <a:ext uri="{FF2B5EF4-FFF2-40B4-BE49-F238E27FC236}">
                <a16:creationId xmlns:a16="http://schemas.microsoft.com/office/drawing/2014/main" id="{E3284AE0-DDBB-66A2-E85E-8C40C16FD0CD}"/>
              </a:ext>
            </a:extLst>
          </p:cNvPr>
          <p:cNvSpPr txBox="1">
            <a:spLocks noChangeArrowheads="1"/>
          </p:cNvSpPr>
          <p:nvPr/>
        </p:nvSpPr>
        <p:spPr>
          <a:xfrm>
            <a:off x="6600056" y="1484784"/>
            <a:ext cx="4104456"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1400">
                <a:latin typeface="Consolas" panose="020B0609020204030204" pitchFamily="49" charset="0"/>
              </a:rPr>
              <a:t>Node* find(Node* r, int u){</a:t>
            </a:r>
          </a:p>
          <a:p>
            <a:pPr marL="0" indent="0">
              <a:buNone/>
            </a:pPr>
            <a:r>
              <a:rPr lang="nl-NL" sz="1400">
                <a:latin typeface="Consolas" panose="020B0609020204030204" pitchFamily="49" charset="0"/>
              </a:rPr>
              <a:t>    if(r == NULL) return NULL;</a:t>
            </a:r>
          </a:p>
          <a:p>
            <a:pPr marL="0" indent="0">
              <a:buNone/>
            </a:pPr>
            <a:r>
              <a:rPr lang="nl-NL" sz="1400">
                <a:latin typeface="Consolas" panose="020B0609020204030204" pitchFamily="49" charset="0"/>
              </a:rPr>
              <a:t>    if(r-&gt;id == u) return r;</a:t>
            </a:r>
          </a:p>
          <a:p>
            <a:pPr marL="0" indent="0">
              <a:buNone/>
            </a:pPr>
            <a:r>
              <a:rPr lang="nl-NL" sz="1400">
                <a:latin typeface="Consolas" panose="020B0609020204030204" pitchFamily="49" charset="0"/>
              </a:rPr>
              <a:t>    Node* p = r-&gt;leftMostChild;</a:t>
            </a:r>
          </a:p>
          <a:p>
            <a:pPr marL="0" indent="0">
              <a:buNone/>
            </a:pPr>
            <a:r>
              <a:rPr lang="nl-NL" sz="1400">
                <a:latin typeface="Consolas" panose="020B0609020204030204" pitchFamily="49" charset="0"/>
              </a:rPr>
              <a:t>    while(p != NULL){</a:t>
            </a:r>
          </a:p>
          <a:p>
            <a:pPr marL="0" indent="0">
              <a:buNone/>
            </a:pPr>
            <a:r>
              <a:rPr lang="nl-NL" sz="1400">
                <a:latin typeface="Consolas" panose="020B0609020204030204" pitchFamily="49" charset="0"/>
              </a:rPr>
              <a:t>        Node* q = find(p,u);</a:t>
            </a:r>
          </a:p>
          <a:p>
            <a:pPr marL="0" indent="0">
              <a:buNone/>
            </a:pPr>
            <a:r>
              <a:rPr lang="nl-NL" sz="1400">
                <a:latin typeface="Consolas" panose="020B0609020204030204" pitchFamily="49" charset="0"/>
              </a:rPr>
              <a:t>        if(q != NULL) return q;</a:t>
            </a:r>
          </a:p>
          <a:p>
            <a:pPr marL="0" indent="0">
              <a:buNone/>
            </a:pPr>
            <a:r>
              <a:rPr lang="nl-NL" sz="1400">
                <a:latin typeface="Consolas" panose="020B0609020204030204" pitchFamily="49" charset="0"/>
              </a:rPr>
              <a:t>        p = p-&gt;rightSibling;</a:t>
            </a:r>
          </a:p>
          <a:p>
            <a:pPr marL="0" indent="0">
              <a:buNone/>
            </a:pPr>
            <a:r>
              <a:rPr lang="nl-NL" sz="1400">
                <a:latin typeface="Consolas" panose="020B0609020204030204" pitchFamily="49" charset="0"/>
              </a:rPr>
              <a:t>    }</a:t>
            </a:r>
          </a:p>
          <a:p>
            <a:pPr marL="0" indent="0">
              <a:buNone/>
            </a:pPr>
            <a:r>
              <a:rPr lang="nl-NL" sz="1400">
                <a:latin typeface="Consolas" panose="020B0609020204030204" pitchFamily="49" charset="0"/>
              </a:rPr>
              <a:t>    return NULL;</a:t>
            </a:r>
          </a:p>
          <a:p>
            <a:pPr marL="0" indent="0">
              <a:buNone/>
            </a:pPr>
            <a:r>
              <a:rPr lang="nl-NL" sz="1400">
                <a:latin typeface="Consolas" panose="020B0609020204030204" pitchFamily="49" charset="0"/>
              </a:rPr>
              <a:t>}</a:t>
            </a:r>
            <a:endParaRPr lang="en-US" sz="1400">
              <a:latin typeface="Consolas" panose="020B0609020204030204" pitchFamily="49" charset="0"/>
            </a:endParaRPr>
          </a:p>
        </p:txBody>
      </p:sp>
    </p:spTree>
    <p:extLst>
      <p:ext uri="{BB962C8B-B14F-4D97-AF65-F5344CB8AC3E}">
        <p14:creationId xmlns:p14="http://schemas.microsoft.com/office/powerpoint/2010/main" val="1571652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11</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TÌM ĐỘ SÂU VÀ ĐỘ CAO CỦA CÂY – CODE </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a:t>Tìm độ sâu và độ cao của một cây</a:t>
            </a:r>
          </a:p>
          <a:p>
            <a:pPr marL="0" indent="0">
              <a:buNone/>
            </a:pPr>
            <a:endParaRPr lang="en-US" sz="2000">
              <a:latin typeface="Consolas" panose="020B0609020204030204" pitchFamily="49" charset="0"/>
            </a:endParaRPr>
          </a:p>
          <a:p>
            <a:endParaRPr lang="en-US"/>
          </a:p>
          <a:p>
            <a:endParaRPr lang="en-US"/>
          </a:p>
          <a:p>
            <a:pPr marL="0" indent="0">
              <a:buNone/>
            </a:pPr>
            <a:endParaRPr lang="en-US"/>
          </a:p>
          <a:p>
            <a:pPr marL="0" indent="0">
              <a:buNone/>
            </a:pPr>
            <a:endParaRPr lang="en-US"/>
          </a:p>
        </p:txBody>
      </p:sp>
      <p:sp>
        <p:nvSpPr>
          <p:cNvPr id="5" name="Rectangle 3">
            <a:extLst>
              <a:ext uri="{FF2B5EF4-FFF2-40B4-BE49-F238E27FC236}">
                <a16:creationId xmlns:a16="http://schemas.microsoft.com/office/drawing/2014/main" id="{82EF79AA-52BB-F91E-5C0E-C142FAA65CBC}"/>
              </a:ext>
            </a:extLst>
          </p:cNvPr>
          <p:cNvSpPr txBox="1">
            <a:spLocks noChangeArrowheads="1"/>
          </p:cNvSpPr>
          <p:nvPr/>
        </p:nvSpPr>
        <p:spPr>
          <a:xfrm>
            <a:off x="1487488" y="1484784"/>
            <a:ext cx="4104456"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int depth(Node* r){</a:t>
            </a:r>
          </a:p>
          <a:p>
            <a:pPr marL="0" indent="0">
              <a:buNone/>
            </a:pPr>
            <a:r>
              <a:rPr lang="en-US" sz="1400">
                <a:latin typeface="Consolas" panose="020B0609020204030204" pitchFamily="49" charset="0"/>
              </a:rPr>
              <a:t>    Node* p = r;    int d = 0;</a:t>
            </a:r>
          </a:p>
          <a:p>
            <a:pPr marL="0" indent="0">
              <a:buNone/>
            </a:pPr>
            <a:r>
              <a:rPr lang="en-US" sz="1400">
                <a:latin typeface="Consolas" panose="020B0609020204030204" pitchFamily="49" charset="0"/>
              </a:rPr>
              <a:t>    while(p != NULL){</a:t>
            </a:r>
          </a:p>
          <a:p>
            <a:pPr marL="0" indent="0">
              <a:buNone/>
            </a:pPr>
            <a:r>
              <a:rPr lang="en-US" sz="1400">
                <a:latin typeface="Consolas" panose="020B0609020204030204" pitchFamily="49" charset="0"/>
              </a:rPr>
              <a:t>        d += 1;</a:t>
            </a:r>
          </a:p>
          <a:p>
            <a:pPr marL="0" indent="0">
              <a:buNone/>
            </a:pPr>
            <a:r>
              <a:rPr lang="en-US" sz="1400">
                <a:latin typeface="Consolas" panose="020B0609020204030204" pitchFamily="49" charset="0"/>
              </a:rPr>
              <a:t>        p = p-&gt;parent;</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return d;</a:t>
            </a:r>
          </a:p>
          <a:p>
            <a:pPr marL="0" indent="0">
              <a:buNone/>
            </a:pPr>
            <a:r>
              <a:rPr lang="en-US" sz="1400">
                <a:latin typeface="Consolas" panose="020B0609020204030204" pitchFamily="49" charset="0"/>
              </a:rPr>
              <a:t>}</a:t>
            </a:r>
          </a:p>
        </p:txBody>
      </p:sp>
      <p:sp>
        <p:nvSpPr>
          <p:cNvPr id="6" name="Rectangle 3">
            <a:extLst>
              <a:ext uri="{FF2B5EF4-FFF2-40B4-BE49-F238E27FC236}">
                <a16:creationId xmlns:a16="http://schemas.microsoft.com/office/drawing/2014/main" id="{E3284AE0-DDBB-66A2-E85E-8C40C16FD0CD}"/>
              </a:ext>
            </a:extLst>
          </p:cNvPr>
          <p:cNvSpPr txBox="1">
            <a:spLocks noChangeArrowheads="1"/>
          </p:cNvSpPr>
          <p:nvPr/>
        </p:nvSpPr>
        <p:spPr>
          <a:xfrm>
            <a:off x="6600056" y="1484784"/>
            <a:ext cx="4680520"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1400">
                <a:latin typeface="Consolas" panose="020B0609020204030204" pitchFamily="49" charset="0"/>
              </a:rPr>
              <a:t>int height(Node* r){</a:t>
            </a:r>
          </a:p>
          <a:p>
            <a:pPr marL="0" indent="0">
              <a:buNone/>
            </a:pPr>
            <a:r>
              <a:rPr lang="nl-NL" sz="1400">
                <a:latin typeface="Consolas" panose="020B0609020204030204" pitchFamily="49" charset="0"/>
              </a:rPr>
              <a:t>    int maxH = 0;</a:t>
            </a:r>
          </a:p>
          <a:p>
            <a:pPr marL="0" indent="0">
              <a:buNone/>
            </a:pPr>
            <a:r>
              <a:rPr lang="nl-NL" sz="1400">
                <a:latin typeface="Consolas" panose="020B0609020204030204" pitchFamily="49" charset="0"/>
              </a:rPr>
              <a:t>    if(r == NULL) return 0;</a:t>
            </a:r>
          </a:p>
          <a:p>
            <a:pPr marL="0" indent="0">
              <a:buNone/>
            </a:pPr>
            <a:r>
              <a:rPr lang="nl-NL" sz="1400">
                <a:latin typeface="Consolas" panose="020B0609020204030204" pitchFamily="49" charset="0"/>
              </a:rPr>
              <a:t>    for(Node* p = r-&gt;leftMostChild; p != NULL; p = p-&gt;rightSibling){</a:t>
            </a:r>
          </a:p>
          <a:p>
            <a:pPr marL="0" indent="0">
              <a:buNone/>
            </a:pPr>
            <a:r>
              <a:rPr lang="nl-NL" sz="1400">
                <a:latin typeface="Consolas" panose="020B0609020204030204" pitchFamily="49" charset="0"/>
              </a:rPr>
              <a:t>        int h = height(p);</a:t>
            </a:r>
          </a:p>
          <a:p>
            <a:pPr marL="0" indent="0">
              <a:buNone/>
            </a:pPr>
            <a:r>
              <a:rPr lang="nl-NL" sz="1400">
                <a:latin typeface="Consolas" panose="020B0609020204030204" pitchFamily="49" charset="0"/>
              </a:rPr>
              <a:t>        if(h &gt; maxH) maxH = h;</a:t>
            </a:r>
          </a:p>
          <a:p>
            <a:pPr marL="0" indent="0">
              <a:buNone/>
            </a:pPr>
            <a:r>
              <a:rPr lang="nl-NL" sz="1400">
                <a:latin typeface="Consolas" panose="020B0609020204030204" pitchFamily="49" charset="0"/>
              </a:rPr>
              <a:t>    }</a:t>
            </a:r>
          </a:p>
          <a:p>
            <a:pPr marL="0" indent="0">
              <a:buNone/>
            </a:pPr>
            <a:r>
              <a:rPr lang="nl-NL" sz="1400">
                <a:latin typeface="Consolas" panose="020B0609020204030204" pitchFamily="49" charset="0"/>
              </a:rPr>
              <a:t>    return maxH + 1;</a:t>
            </a:r>
          </a:p>
          <a:p>
            <a:pPr marL="0" indent="0">
              <a:buNone/>
            </a:pPr>
            <a:r>
              <a:rPr lang="nl-NL" sz="1400">
                <a:latin typeface="Consolas" panose="020B0609020204030204" pitchFamily="49" charset="0"/>
              </a:rPr>
              <a:t>}</a:t>
            </a:r>
            <a:endParaRPr lang="en-US" sz="1400">
              <a:latin typeface="Consolas" panose="020B0609020204030204" pitchFamily="49" charset="0"/>
            </a:endParaRPr>
          </a:p>
        </p:txBody>
      </p:sp>
    </p:spTree>
    <p:extLst>
      <p:ext uri="{BB962C8B-B14F-4D97-AF65-F5344CB8AC3E}">
        <p14:creationId xmlns:p14="http://schemas.microsoft.com/office/powerpoint/2010/main" val="3404843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12</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TÌM ĐỘ SÂU VÀ ĐỘ CAO CỦA CÂY – CODE</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a:t>Một số hàm triển khai:</a:t>
            </a:r>
          </a:p>
          <a:p>
            <a:pPr marL="0" indent="0">
              <a:buNone/>
            </a:pPr>
            <a:endParaRPr lang="en-US" sz="2000">
              <a:latin typeface="Consolas" panose="020B0609020204030204" pitchFamily="49" charset="0"/>
            </a:endParaRPr>
          </a:p>
          <a:p>
            <a:endParaRPr lang="en-US"/>
          </a:p>
          <a:p>
            <a:endParaRPr lang="en-US"/>
          </a:p>
          <a:p>
            <a:pPr marL="0" indent="0">
              <a:buNone/>
            </a:pPr>
            <a:endParaRPr lang="en-US"/>
          </a:p>
          <a:p>
            <a:pPr marL="0" indent="0">
              <a:buNone/>
            </a:pPr>
            <a:endParaRPr lang="en-US"/>
          </a:p>
        </p:txBody>
      </p:sp>
      <p:sp>
        <p:nvSpPr>
          <p:cNvPr id="5" name="Rectangle 3">
            <a:extLst>
              <a:ext uri="{FF2B5EF4-FFF2-40B4-BE49-F238E27FC236}">
                <a16:creationId xmlns:a16="http://schemas.microsoft.com/office/drawing/2014/main" id="{82EF79AA-52BB-F91E-5C0E-C142FAA65CBC}"/>
              </a:ext>
            </a:extLst>
          </p:cNvPr>
          <p:cNvSpPr txBox="1">
            <a:spLocks noChangeArrowheads="1"/>
          </p:cNvSpPr>
          <p:nvPr/>
        </p:nvSpPr>
        <p:spPr>
          <a:xfrm>
            <a:off x="551384" y="1488171"/>
            <a:ext cx="5253208" cy="4605125"/>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void solve(){</a:t>
            </a:r>
          </a:p>
          <a:p>
            <a:pPr marL="0" indent="0">
              <a:buNone/>
            </a:pPr>
            <a:r>
              <a:rPr lang="en-US" sz="1400">
                <a:latin typeface="Consolas" panose="020B0609020204030204" pitchFamily="49" charset="0"/>
              </a:rPr>
              <a:t>    Node* root = NULL; char cmd[50];</a:t>
            </a:r>
          </a:p>
          <a:p>
            <a:pPr marL="0" indent="0">
              <a:buNone/>
            </a:pPr>
            <a:r>
              <a:rPr lang="en-US" sz="1400">
                <a:latin typeface="Consolas" panose="020B0609020204030204" pitchFamily="49" charset="0"/>
              </a:rPr>
              <a:t>    while(1){</a:t>
            </a:r>
          </a:p>
          <a:p>
            <a:pPr marL="0" indent="0">
              <a:buNone/>
            </a:pPr>
            <a:r>
              <a:rPr lang="en-US" sz="1400">
                <a:latin typeface="Consolas" panose="020B0609020204030204" pitchFamily="49" charset="0"/>
              </a:rPr>
              <a:t>	scanf("%s",cmd);</a:t>
            </a:r>
          </a:p>
          <a:p>
            <a:pPr marL="0" indent="0">
              <a:buNone/>
            </a:pPr>
            <a:r>
              <a:rPr lang="en-US" sz="1400">
                <a:latin typeface="Consolas" panose="020B0609020204030204" pitchFamily="49" charset="0"/>
              </a:rPr>
              <a:t>	if(strcmp(cmd,"*") == 0) break;</a:t>
            </a:r>
          </a:p>
          <a:p>
            <a:pPr marL="0" indent="0">
              <a:buNone/>
            </a:pPr>
            <a:r>
              <a:rPr lang="en-US" sz="1400">
                <a:latin typeface="Consolas" panose="020B0609020204030204" pitchFamily="49" charset="0"/>
              </a:rPr>
              <a:t>         else if(strcmp(cmd,"MakeRoot") == 0){</a:t>
            </a:r>
          </a:p>
          <a:p>
            <a:pPr marL="0" indent="0">
              <a:buNone/>
            </a:pPr>
            <a:r>
              <a:rPr lang="en-US" sz="1400">
                <a:latin typeface="Consolas" panose="020B0609020204030204" pitchFamily="49" charset="0"/>
              </a:rPr>
              <a:t>            int id;</a:t>
            </a:r>
          </a:p>
          <a:p>
            <a:pPr marL="0" indent="0">
              <a:buNone/>
            </a:pPr>
            <a:r>
              <a:rPr lang="en-US" sz="1400">
                <a:latin typeface="Consolas" panose="020B0609020204030204" pitchFamily="49" charset="0"/>
              </a:rPr>
              <a:t>            scanf("%d",&amp;id);</a:t>
            </a:r>
          </a:p>
          <a:p>
            <a:pPr marL="0" indent="0">
              <a:buNone/>
            </a:pPr>
            <a:r>
              <a:rPr lang="en-US" sz="1400">
                <a:latin typeface="Consolas" panose="020B0609020204030204" pitchFamily="49" charset="0"/>
              </a:rPr>
              <a:t>            root = makeNode(id);</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else if(strcmp(cmd,"Insert") == 0){</a:t>
            </a:r>
          </a:p>
          <a:p>
            <a:pPr marL="0" indent="0">
              <a:buNone/>
            </a:pPr>
            <a:r>
              <a:rPr lang="en-US" sz="1400">
                <a:latin typeface="Consolas" panose="020B0609020204030204" pitchFamily="49" charset="0"/>
              </a:rPr>
              <a:t>            int u,v; scanf("%d%d",&amp;u,&amp;v);</a:t>
            </a:r>
          </a:p>
          <a:p>
            <a:pPr marL="0" indent="0">
              <a:buNone/>
            </a:pPr>
            <a:r>
              <a:rPr lang="en-US" sz="1400">
                <a:latin typeface="Consolas" panose="020B0609020204030204" pitchFamily="49" charset="0"/>
              </a:rPr>
              <a:t>            insert(root,u,v);</a:t>
            </a:r>
          </a:p>
          <a:p>
            <a:pPr marL="0" indent="0">
              <a:buNone/>
            </a:pPr>
            <a:r>
              <a:rPr lang="en-US" sz="1400">
                <a:latin typeface="Consolas" panose="020B0609020204030204" pitchFamily="49" charset="0"/>
              </a:rPr>
              <a:t>        }</a:t>
            </a:r>
          </a:p>
        </p:txBody>
      </p:sp>
      <p:sp>
        <p:nvSpPr>
          <p:cNvPr id="6" name="Rectangle 3">
            <a:extLst>
              <a:ext uri="{FF2B5EF4-FFF2-40B4-BE49-F238E27FC236}">
                <a16:creationId xmlns:a16="http://schemas.microsoft.com/office/drawing/2014/main" id="{E3284AE0-DDBB-66A2-E85E-8C40C16FD0CD}"/>
              </a:ext>
            </a:extLst>
          </p:cNvPr>
          <p:cNvSpPr txBox="1">
            <a:spLocks noChangeArrowheads="1"/>
          </p:cNvSpPr>
          <p:nvPr/>
        </p:nvSpPr>
        <p:spPr>
          <a:xfrm>
            <a:off x="6255170" y="1488171"/>
            <a:ext cx="5544616" cy="4605125"/>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       else if(strcmp(cmd,"Height") == 0){</a:t>
            </a:r>
          </a:p>
          <a:p>
            <a:pPr marL="0" indent="0">
              <a:buNone/>
            </a:pPr>
            <a:r>
              <a:rPr lang="en-US" sz="1400">
                <a:latin typeface="Consolas" panose="020B0609020204030204" pitchFamily="49" charset="0"/>
              </a:rPr>
              <a:t>            int id; scanf("%d",&amp;id);</a:t>
            </a:r>
          </a:p>
          <a:p>
            <a:pPr marL="0" indent="0">
              <a:buNone/>
            </a:pPr>
            <a:r>
              <a:rPr lang="en-US" sz="1400">
                <a:latin typeface="Consolas" panose="020B0609020204030204" pitchFamily="49" charset="0"/>
              </a:rPr>
              <a:t>            Node* p = find(root,id);</a:t>
            </a:r>
          </a:p>
          <a:p>
            <a:pPr marL="0" indent="0">
              <a:buNone/>
            </a:pPr>
            <a:r>
              <a:rPr lang="en-US" sz="1400">
                <a:latin typeface="Consolas" panose="020B0609020204030204" pitchFamily="49" charset="0"/>
              </a:rPr>
              <a:t>	   printf("%d\n", height(p));</a:t>
            </a:r>
          </a:p>
          <a:p>
            <a:pPr marL="0" indent="0">
              <a:buNone/>
            </a:pPr>
            <a:r>
              <a:rPr lang="en-US" sz="1400">
                <a:latin typeface="Consolas" panose="020B0609020204030204" pitchFamily="49" charset="0"/>
              </a:rPr>
              <a:t>        }else if(strcmp(cmd,"Depth") == 0){</a:t>
            </a:r>
          </a:p>
          <a:p>
            <a:pPr marL="0" indent="0">
              <a:buNone/>
            </a:pPr>
            <a:r>
              <a:rPr lang="en-US" sz="1400">
                <a:latin typeface="Consolas" panose="020B0609020204030204" pitchFamily="49" charset="0"/>
              </a:rPr>
              <a:t>            int id; scanf("%d",&amp;id);</a:t>
            </a:r>
          </a:p>
          <a:p>
            <a:pPr marL="0" indent="0">
              <a:buNone/>
            </a:pPr>
            <a:r>
              <a:rPr lang="en-US" sz="1400">
                <a:latin typeface="Consolas" panose="020B0609020204030204" pitchFamily="49" charset="0"/>
              </a:rPr>
              <a:t>            Node* p = find(root,id);</a:t>
            </a:r>
          </a:p>
          <a:p>
            <a:pPr marL="0" indent="0">
              <a:buNone/>
            </a:pPr>
            <a:r>
              <a:rPr lang="en-US" sz="1400">
                <a:latin typeface="Consolas" panose="020B0609020204030204" pitchFamily="49" charset="0"/>
              </a:rPr>
              <a:t>            int ans = depth(p);</a:t>
            </a:r>
          </a:p>
          <a:p>
            <a:pPr marL="0" indent="0">
              <a:buNone/>
            </a:pPr>
            <a:r>
              <a:rPr lang="en-US" sz="1400">
                <a:latin typeface="Consolas" panose="020B0609020204030204" pitchFamily="49" charset="0"/>
              </a:rPr>
              <a:t>            printf("%d\n",ans);</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freeTree(root);</a:t>
            </a:r>
          </a:p>
          <a:p>
            <a:pPr marL="0" indent="0">
              <a:buNone/>
            </a:pPr>
            <a:r>
              <a:rPr lang="en-US" sz="1400">
                <a:latin typeface="Consolas" panose="020B0609020204030204" pitchFamily="49" charset="0"/>
              </a:rPr>
              <a:t>}</a:t>
            </a:r>
          </a:p>
        </p:txBody>
      </p:sp>
    </p:spTree>
    <p:extLst>
      <p:ext uri="{BB962C8B-B14F-4D97-AF65-F5344CB8AC3E}">
        <p14:creationId xmlns:p14="http://schemas.microsoft.com/office/powerpoint/2010/main" val="461335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13</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TÌM ĐỘ SÂU VÀ ĐỘ CAO CỦA CÂY – CODE</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a:t>Một số hàm triển khai:</a:t>
            </a:r>
          </a:p>
          <a:p>
            <a:pPr marL="0" indent="0">
              <a:buNone/>
            </a:pPr>
            <a:endParaRPr lang="en-US" sz="2000">
              <a:latin typeface="Consolas" panose="020B0609020204030204" pitchFamily="49" charset="0"/>
            </a:endParaRPr>
          </a:p>
          <a:p>
            <a:endParaRPr lang="en-US"/>
          </a:p>
          <a:p>
            <a:endParaRPr lang="en-US"/>
          </a:p>
          <a:p>
            <a:pPr marL="0" indent="0">
              <a:buNone/>
            </a:pPr>
            <a:endParaRPr lang="en-US"/>
          </a:p>
          <a:p>
            <a:pPr marL="0" indent="0">
              <a:buNone/>
            </a:pPr>
            <a:endParaRPr lang="en-US"/>
          </a:p>
        </p:txBody>
      </p:sp>
      <p:sp>
        <p:nvSpPr>
          <p:cNvPr id="5" name="Rectangle 3">
            <a:extLst>
              <a:ext uri="{FF2B5EF4-FFF2-40B4-BE49-F238E27FC236}">
                <a16:creationId xmlns:a16="http://schemas.microsoft.com/office/drawing/2014/main" id="{82EF79AA-52BB-F91E-5C0E-C142FAA65CBC}"/>
              </a:ext>
            </a:extLst>
          </p:cNvPr>
          <p:cNvSpPr txBox="1">
            <a:spLocks noChangeArrowheads="1"/>
          </p:cNvSpPr>
          <p:nvPr/>
        </p:nvSpPr>
        <p:spPr>
          <a:xfrm>
            <a:off x="551384" y="1488171"/>
            <a:ext cx="5253208" cy="4605125"/>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int main(){</a:t>
            </a:r>
          </a:p>
          <a:p>
            <a:pPr marL="0" indent="0">
              <a:buNone/>
            </a:pPr>
            <a:r>
              <a:rPr lang="en-US" sz="1400">
                <a:latin typeface="Consolas" panose="020B0609020204030204" pitchFamily="49" charset="0"/>
              </a:rPr>
              <a:t>    solve();</a:t>
            </a:r>
          </a:p>
          <a:p>
            <a:pPr marL="0" indent="0">
              <a:buNone/>
            </a:pPr>
            <a:r>
              <a:rPr lang="en-US" sz="1400">
                <a:latin typeface="Consolas" panose="020B0609020204030204" pitchFamily="49" charset="0"/>
              </a:rPr>
              <a:t>}</a:t>
            </a:r>
          </a:p>
        </p:txBody>
      </p:sp>
      <p:sp>
        <p:nvSpPr>
          <p:cNvPr id="6" name="Rectangle 3">
            <a:extLst>
              <a:ext uri="{FF2B5EF4-FFF2-40B4-BE49-F238E27FC236}">
                <a16:creationId xmlns:a16="http://schemas.microsoft.com/office/drawing/2014/main" id="{E3284AE0-DDBB-66A2-E85E-8C40C16FD0CD}"/>
              </a:ext>
            </a:extLst>
          </p:cNvPr>
          <p:cNvSpPr txBox="1">
            <a:spLocks noChangeArrowheads="1"/>
          </p:cNvSpPr>
          <p:nvPr/>
        </p:nvSpPr>
        <p:spPr>
          <a:xfrm>
            <a:off x="6255170" y="1488171"/>
            <a:ext cx="5544616" cy="4605125"/>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void freeTree(Node* r){</a:t>
            </a:r>
          </a:p>
          <a:p>
            <a:pPr marL="0" indent="0">
              <a:buNone/>
            </a:pPr>
            <a:r>
              <a:rPr lang="en-US" sz="1400">
                <a:latin typeface="Consolas" panose="020B0609020204030204" pitchFamily="49" charset="0"/>
              </a:rPr>
              <a:t>    if(r == NULL) return;</a:t>
            </a:r>
          </a:p>
          <a:p>
            <a:pPr marL="0" indent="0">
              <a:buNone/>
            </a:pPr>
            <a:r>
              <a:rPr lang="en-US" sz="1400">
                <a:latin typeface="Consolas" panose="020B0609020204030204" pitchFamily="49" charset="0"/>
              </a:rPr>
              <a:t>    Node* p = r-&gt;leftMostChild;</a:t>
            </a:r>
          </a:p>
          <a:p>
            <a:pPr marL="0" indent="0">
              <a:buNone/>
            </a:pPr>
            <a:r>
              <a:rPr lang="en-US" sz="1400">
                <a:latin typeface="Consolas" panose="020B0609020204030204" pitchFamily="49" charset="0"/>
              </a:rPr>
              <a:t>    while(p != NULL){</a:t>
            </a:r>
          </a:p>
          <a:p>
            <a:pPr marL="0" indent="0">
              <a:buNone/>
            </a:pPr>
            <a:r>
              <a:rPr lang="en-US" sz="1400">
                <a:latin typeface="Consolas" panose="020B0609020204030204" pitchFamily="49" charset="0"/>
              </a:rPr>
              <a:t>        Node* np = p-&gt;rightSibling;</a:t>
            </a:r>
          </a:p>
          <a:p>
            <a:pPr marL="0" indent="0">
              <a:buNone/>
            </a:pPr>
            <a:r>
              <a:rPr lang="en-US" sz="1400">
                <a:latin typeface="Consolas" panose="020B0609020204030204" pitchFamily="49" charset="0"/>
              </a:rPr>
              <a:t>        free(p);</a:t>
            </a:r>
          </a:p>
          <a:p>
            <a:pPr marL="0" indent="0">
              <a:buNone/>
            </a:pPr>
            <a:r>
              <a:rPr lang="en-US" sz="1400">
                <a:latin typeface="Consolas" panose="020B0609020204030204" pitchFamily="49" charset="0"/>
              </a:rPr>
              <a:t>        p = np;</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free(r);</a:t>
            </a:r>
          </a:p>
          <a:p>
            <a:pPr marL="0" indent="0">
              <a:buNone/>
            </a:pPr>
            <a:r>
              <a:rPr lang="en-US" sz="1400">
                <a:latin typeface="Consolas" panose="020B0609020204030204" pitchFamily="49" charset="0"/>
              </a:rPr>
              <a:t>}</a:t>
            </a:r>
          </a:p>
        </p:txBody>
      </p:sp>
    </p:spTree>
    <p:extLst>
      <p:ext uri="{BB962C8B-B14F-4D97-AF65-F5344CB8AC3E}">
        <p14:creationId xmlns:p14="http://schemas.microsoft.com/office/powerpoint/2010/main" val="2654034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14</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DUYỆT CÂY THEO THỨ TỰ TRƯỚC, GIỮA, SAU </a:t>
            </a:r>
            <a:endParaRPr lang="en-US"/>
          </a:p>
        </p:txBody>
      </p:sp>
      <p:sp>
        <p:nvSpPr>
          <p:cNvPr id="4" name="Content Placeholder 3">
            <a:extLst>
              <a:ext uri="{FF2B5EF4-FFF2-40B4-BE49-F238E27FC236}">
                <a16:creationId xmlns:a16="http://schemas.microsoft.com/office/drawing/2014/main" id="{C2D556E7-5E43-2049-403E-DC0BF95F08E6}"/>
              </a:ext>
            </a:extLst>
          </p:cNvPr>
          <p:cNvSpPr>
            <a:spLocks noGrp="1"/>
          </p:cNvSpPr>
          <p:nvPr>
            <p:ph sz="quarter" idx="13"/>
          </p:nvPr>
        </p:nvSpPr>
        <p:spPr/>
        <p:txBody>
          <a:bodyPr/>
          <a:lstStyle/>
          <a:p>
            <a:pPr algn="l" rtl="0"/>
            <a:r>
              <a:rPr lang="vi-VN" b="0" i="0">
                <a:effectLst/>
                <a:latin typeface="-apple-system"/>
              </a:rPr>
              <a:t>Mỗi nút của cây có trường id (số nguyên duy nhất, không trùng lặp)</a:t>
            </a:r>
          </a:p>
          <a:p>
            <a:pPr algn="l" rtl="0"/>
            <a:r>
              <a:rPr lang="vi-VN" b="0" i="0">
                <a:effectLst/>
                <a:latin typeface="-apple-system"/>
              </a:rPr>
              <a:t>Thực hiện 1 chuỗi các hành động sau đây bao gồm các thao tác liên quan đến xây dựng cây và duyệt cây:</a:t>
            </a:r>
          </a:p>
          <a:p>
            <a:pPr lvl="1"/>
            <a:r>
              <a:rPr lang="vi-VN" b="0" i="0">
                <a:effectLst/>
                <a:latin typeface="-apple-system"/>
              </a:rPr>
              <a:t>MakeRoot u: Tạo ra nút gốc u của cây</a:t>
            </a:r>
          </a:p>
          <a:p>
            <a:pPr lvl="1"/>
            <a:r>
              <a:rPr lang="vi-VN" b="0" i="0">
                <a:effectLst/>
                <a:latin typeface="-apple-system"/>
              </a:rPr>
              <a:t>Insert u v: tạo mới 1 nút u và chèn vào cuối danh sách nút con của nút v</a:t>
            </a:r>
          </a:p>
          <a:p>
            <a:pPr lvl="1"/>
            <a:r>
              <a:rPr lang="vi-VN" b="0" i="0">
                <a:effectLst/>
                <a:latin typeface="-apple-system"/>
              </a:rPr>
              <a:t>PreOrder: in ra thứ tự các nút trong phép duyệt cây theo thứ tự trước</a:t>
            </a:r>
          </a:p>
          <a:p>
            <a:pPr lvl="1"/>
            <a:r>
              <a:rPr lang="vi-VN" b="0" i="0">
                <a:effectLst/>
                <a:latin typeface="-apple-system"/>
              </a:rPr>
              <a:t>InOrder: in ra thứ tự các nút trong phép duyệt cây theo thứ tự giữa</a:t>
            </a:r>
          </a:p>
          <a:p>
            <a:pPr lvl="1"/>
            <a:r>
              <a:rPr lang="vi-VN" b="0" i="0">
                <a:effectLst/>
                <a:latin typeface="-apple-system"/>
              </a:rPr>
              <a:t>PostOrder: in ra thứ tự các nút trong phép duyệt cây theo thứ tự sau</a:t>
            </a:r>
          </a:p>
          <a:p>
            <a:pPr algn="l" rtl="0"/>
            <a:r>
              <a:rPr lang="vi-VN" b="1" i="0">
                <a:effectLst/>
                <a:latin typeface="-apple-system"/>
              </a:rPr>
              <a:t>Dữ liệu</a:t>
            </a:r>
            <a:r>
              <a:rPr lang="vi-VN" b="0" i="0">
                <a:effectLst/>
                <a:latin typeface="-apple-system"/>
              </a:rPr>
              <a:t>: bao gồm các dòng, mỗi dòng là 1 trong số các hành động được mô tả ở trên, dòng cuối dùng là * (đánh dấu sự kết thúc của dữ liệu).</a:t>
            </a:r>
          </a:p>
          <a:p>
            <a:pPr algn="l" rtl="0"/>
            <a:r>
              <a:rPr lang="vi-VN" b="1" i="0">
                <a:effectLst/>
                <a:latin typeface="-apple-system"/>
              </a:rPr>
              <a:t>Kết quả</a:t>
            </a:r>
            <a:r>
              <a:rPr lang="vi-VN" b="0" i="0">
                <a:effectLst/>
                <a:latin typeface="-apple-system"/>
              </a:rPr>
              <a:t>: ghi ra trên mỗi dòng, thứ tự các nút được thăm trong phép duyệt theo thứ tự trước, giữa, sau của các hành động PreOrder, InOrder, PostOrder tương ứng đọc được từ dữ liệu đầu vào</a:t>
            </a:r>
          </a:p>
          <a:p>
            <a:pPr marL="0" indent="0">
              <a:buNone/>
            </a:pPr>
            <a:endParaRPr lang="en-US"/>
          </a:p>
        </p:txBody>
      </p:sp>
    </p:spTree>
    <p:extLst>
      <p:ext uri="{BB962C8B-B14F-4D97-AF65-F5344CB8AC3E}">
        <p14:creationId xmlns:p14="http://schemas.microsoft.com/office/powerpoint/2010/main" val="635125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15</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DUYỆT CÂY THEO THỨ TỰ TRƯỚC, GIỮA, SAU – VÍ DỤ</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a:t>Dữ liệu input và output</a:t>
            </a:r>
          </a:p>
        </p:txBody>
      </p:sp>
      <p:graphicFrame>
        <p:nvGraphicFramePr>
          <p:cNvPr id="14" name="Table 13">
            <a:extLst>
              <a:ext uri="{FF2B5EF4-FFF2-40B4-BE49-F238E27FC236}">
                <a16:creationId xmlns:a16="http://schemas.microsoft.com/office/drawing/2014/main" id="{E2F1E72D-7ECD-4A7F-7151-F4AE67D85925}"/>
              </a:ext>
            </a:extLst>
          </p:cNvPr>
          <p:cNvGraphicFramePr>
            <a:graphicFrameLocks noGrp="1"/>
          </p:cNvGraphicFramePr>
          <p:nvPr>
            <p:extLst>
              <p:ext uri="{D42A27DB-BD31-4B8C-83A1-F6EECF244321}">
                <p14:modId xmlns:p14="http://schemas.microsoft.com/office/powerpoint/2010/main" val="742873008"/>
              </p:ext>
            </p:extLst>
          </p:nvPr>
        </p:nvGraphicFramePr>
        <p:xfrm>
          <a:off x="4151784" y="1268760"/>
          <a:ext cx="4752528" cy="4846320"/>
        </p:xfrm>
        <a:graphic>
          <a:graphicData uri="http://schemas.openxmlformats.org/drawingml/2006/table">
            <a:tbl>
              <a:tblPr firstRow="1" bandRow="1">
                <a:tableStyleId>{5C22544A-7EE6-4342-B048-85BDC9FD1C3A}</a:tableStyleId>
              </a:tblPr>
              <a:tblGrid>
                <a:gridCol w="2374884">
                  <a:extLst>
                    <a:ext uri="{9D8B030D-6E8A-4147-A177-3AD203B41FA5}">
                      <a16:colId xmlns:a16="http://schemas.microsoft.com/office/drawing/2014/main" val="20000"/>
                    </a:ext>
                  </a:extLst>
                </a:gridCol>
                <a:gridCol w="2377644">
                  <a:extLst>
                    <a:ext uri="{9D8B030D-6E8A-4147-A177-3AD203B41FA5}">
                      <a16:colId xmlns:a16="http://schemas.microsoft.com/office/drawing/2014/main" val="20001"/>
                    </a:ext>
                  </a:extLst>
                </a:gridCol>
              </a:tblGrid>
              <a:tr h="312294">
                <a:tc>
                  <a:txBody>
                    <a:bodyPr/>
                    <a:lstStyle/>
                    <a:p>
                      <a:pPr algn="ctr"/>
                      <a:r>
                        <a:rPr lang="en-US" dirty="0" err="1">
                          <a:solidFill>
                            <a:schemeClr val="tx1"/>
                          </a:solidFill>
                        </a:rPr>
                        <a:t>stdin</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err="1">
                          <a:solidFill>
                            <a:schemeClr val="tx1"/>
                          </a:solidFill>
                        </a:rPr>
                        <a:t>stdout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407478">
                <a:tc>
                  <a:txBody>
                    <a:bodyPr/>
                    <a:lstStyle/>
                    <a:p>
                      <a:pPr rtl="0"/>
                      <a:r>
                        <a:rPr lang="en-US" sz="1800" b="0" i="0" kern="1200">
                          <a:solidFill>
                            <a:schemeClr val="dk1"/>
                          </a:solidFill>
                          <a:effectLst/>
                          <a:latin typeface="+mn-lt"/>
                          <a:ea typeface="+mn-ea"/>
                          <a:cs typeface="+mn-cs"/>
                        </a:rPr>
                        <a:t>MakeRoot 10</a:t>
                      </a:r>
                    </a:p>
                    <a:p>
                      <a:pPr rtl="0"/>
                      <a:r>
                        <a:rPr lang="en-US" sz="1800" b="0" i="0" kern="1200">
                          <a:solidFill>
                            <a:schemeClr val="dk1"/>
                          </a:solidFill>
                          <a:effectLst/>
                          <a:latin typeface="+mn-lt"/>
                          <a:ea typeface="+mn-ea"/>
                          <a:cs typeface="+mn-cs"/>
                        </a:rPr>
                        <a:t>Insert 11 10</a:t>
                      </a:r>
                    </a:p>
                    <a:p>
                      <a:pPr rtl="0"/>
                      <a:r>
                        <a:rPr lang="en-US" sz="1800" b="0" i="0" kern="1200">
                          <a:solidFill>
                            <a:schemeClr val="dk1"/>
                          </a:solidFill>
                          <a:effectLst/>
                          <a:latin typeface="+mn-lt"/>
                          <a:ea typeface="+mn-ea"/>
                          <a:cs typeface="+mn-cs"/>
                        </a:rPr>
                        <a:t>Insert 1 10</a:t>
                      </a:r>
                    </a:p>
                    <a:p>
                      <a:pPr rtl="0"/>
                      <a:r>
                        <a:rPr lang="en-US" sz="1800" b="0" i="0" kern="1200">
                          <a:solidFill>
                            <a:schemeClr val="dk1"/>
                          </a:solidFill>
                          <a:effectLst/>
                          <a:latin typeface="+mn-lt"/>
                          <a:ea typeface="+mn-ea"/>
                          <a:cs typeface="+mn-cs"/>
                        </a:rPr>
                        <a:t>Insert 3 10</a:t>
                      </a:r>
                    </a:p>
                    <a:p>
                      <a:pPr rtl="0"/>
                      <a:r>
                        <a:rPr lang="en-US" sz="1800" b="0" i="0" kern="1200">
                          <a:solidFill>
                            <a:schemeClr val="dk1"/>
                          </a:solidFill>
                          <a:effectLst/>
                          <a:latin typeface="+mn-lt"/>
                          <a:ea typeface="+mn-ea"/>
                          <a:cs typeface="+mn-cs"/>
                        </a:rPr>
                        <a:t>InOrder</a:t>
                      </a:r>
                    </a:p>
                    <a:p>
                      <a:pPr rtl="0"/>
                      <a:r>
                        <a:rPr lang="en-US" sz="1800" b="0" i="0" kern="1200">
                          <a:solidFill>
                            <a:schemeClr val="dk1"/>
                          </a:solidFill>
                          <a:effectLst/>
                          <a:latin typeface="+mn-lt"/>
                          <a:ea typeface="+mn-ea"/>
                          <a:cs typeface="+mn-cs"/>
                        </a:rPr>
                        <a:t>Insert 5 11</a:t>
                      </a:r>
                    </a:p>
                    <a:p>
                      <a:pPr rtl="0"/>
                      <a:r>
                        <a:rPr lang="en-US" sz="1800" b="0" i="0" kern="1200">
                          <a:solidFill>
                            <a:schemeClr val="dk1"/>
                          </a:solidFill>
                          <a:effectLst/>
                          <a:latin typeface="+mn-lt"/>
                          <a:ea typeface="+mn-ea"/>
                          <a:cs typeface="+mn-cs"/>
                        </a:rPr>
                        <a:t>Insert 4 11</a:t>
                      </a:r>
                    </a:p>
                    <a:p>
                      <a:pPr rtl="0"/>
                      <a:r>
                        <a:rPr lang="en-US" sz="1800" b="0" i="0" kern="1200">
                          <a:solidFill>
                            <a:schemeClr val="dk1"/>
                          </a:solidFill>
                          <a:effectLst/>
                          <a:latin typeface="+mn-lt"/>
                          <a:ea typeface="+mn-ea"/>
                          <a:cs typeface="+mn-cs"/>
                        </a:rPr>
                        <a:t>Insert 8 3</a:t>
                      </a:r>
                    </a:p>
                    <a:p>
                      <a:pPr rtl="0"/>
                      <a:r>
                        <a:rPr lang="en-US" sz="1800" b="0" i="0" kern="1200">
                          <a:solidFill>
                            <a:schemeClr val="dk1"/>
                          </a:solidFill>
                          <a:effectLst/>
                          <a:latin typeface="+mn-lt"/>
                          <a:ea typeface="+mn-ea"/>
                          <a:cs typeface="+mn-cs"/>
                        </a:rPr>
                        <a:t>PreOrder</a:t>
                      </a:r>
                    </a:p>
                    <a:p>
                      <a:pPr rtl="0"/>
                      <a:r>
                        <a:rPr lang="en-US" sz="1800" b="0" i="0" kern="1200">
                          <a:solidFill>
                            <a:schemeClr val="dk1"/>
                          </a:solidFill>
                          <a:effectLst/>
                          <a:latin typeface="+mn-lt"/>
                          <a:ea typeface="+mn-ea"/>
                          <a:cs typeface="+mn-cs"/>
                        </a:rPr>
                        <a:t>Insert 2 3</a:t>
                      </a:r>
                    </a:p>
                    <a:p>
                      <a:pPr rtl="0"/>
                      <a:r>
                        <a:rPr lang="en-US" sz="1800" b="0" i="0" kern="1200">
                          <a:solidFill>
                            <a:schemeClr val="dk1"/>
                          </a:solidFill>
                          <a:effectLst/>
                          <a:latin typeface="+mn-lt"/>
                          <a:ea typeface="+mn-ea"/>
                          <a:cs typeface="+mn-cs"/>
                        </a:rPr>
                        <a:t>Insert 7 3</a:t>
                      </a:r>
                    </a:p>
                    <a:p>
                      <a:pPr rtl="0"/>
                      <a:r>
                        <a:rPr lang="en-US" sz="1800" b="0" i="0" kern="1200">
                          <a:solidFill>
                            <a:schemeClr val="dk1"/>
                          </a:solidFill>
                          <a:effectLst/>
                          <a:latin typeface="+mn-lt"/>
                          <a:ea typeface="+mn-ea"/>
                          <a:cs typeface="+mn-cs"/>
                        </a:rPr>
                        <a:t>Insert 6 4</a:t>
                      </a:r>
                    </a:p>
                    <a:p>
                      <a:pPr rtl="0"/>
                      <a:r>
                        <a:rPr lang="en-US" sz="1800" b="0" i="0" kern="1200">
                          <a:solidFill>
                            <a:schemeClr val="dk1"/>
                          </a:solidFill>
                          <a:effectLst/>
                          <a:latin typeface="+mn-lt"/>
                          <a:ea typeface="+mn-ea"/>
                          <a:cs typeface="+mn-cs"/>
                        </a:rPr>
                        <a:t>Insert 9 4</a:t>
                      </a:r>
                    </a:p>
                    <a:p>
                      <a:pPr rtl="0"/>
                      <a:r>
                        <a:rPr lang="en-US" sz="1800" b="0" i="0" kern="1200">
                          <a:solidFill>
                            <a:schemeClr val="dk1"/>
                          </a:solidFill>
                          <a:effectLst/>
                          <a:latin typeface="+mn-lt"/>
                          <a:ea typeface="+mn-ea"/>
                          <a:cs typeface="+mn-cs"/>
                        </a:rPr>
                        <a:t>InOrder</a:t>
                      </a:r>
                    </a:p>
                    <a:p>
                      <a:pPr rtl="0"/>
                      <a:r>
                        <a:rPr lang="en-US" sz="1800" b="0" i="0" kern="1200">
                          <a:solidFill>
                            <a:schemeClr val="dk1"/>
                          </a:solidFill>
                          <a:effectLst/>
                          <a:latin typeface="+mn-lt"/>
                          <a:ea typeface="+mn-ea"/>
                          <a:cs typeface="+mn-cs"/>
                        </a:rPr>
                        <a:t>PostOrder</a:t>
                      </a:r>
                    </a:p>
                    <a:p>
                      <a:pPr rtl="0"/>
                      <a:r>
                        <a:rPr lang="en-US" sz="1800" b="0" i="0" kern="1200">
                          <a:solidFill>
                            <a:schemeClr val="dk1"/>
                          </a:solidFill>
                          <a:effectLst/>
                          <a:latin typeface="+mn-lt"/>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en-US" sz="1800" b="0" i="0" kern="1200">
                          <a:solidFill>
                            <a:schemeClr val="dk1"/>
                          </a:solidFill>
                          <a:effectLst/>
                          <a:latin typeface="+mn-lt"/>
                          <a:ea typeface="+mn-ea"/>
                          <a:cs typeface="+mn-cs"/>
                        </a:rPr>
                        <a:t>11 10 1 3</a:t>
                      </a:r>
                    </a:p>
                    <a:p>
                      <a:pPr rtl="0"/>
                      <a:r>
                        <a:rPr lang="en-US" sz="1800" b="0" i="0" kern="1200">
                          <a:solidFill>
                            <a:schemeClr val="dk1"/>
                          </a:solidFill>
                          <a:effectLst/>
                          <a:latin typeface="+mn-lt"/>
                          <a:ea typeface="+mn-ea"/>
                          <a:cs typeface="+mn-cs"/>
                        </a:rPr>
                        <a:t>10 11 5 4 1 3 8</a:t>
                      </a:r>
                    </a:p>
                    <a:p>
                      <a:pPr rtl="0"/>
                      <a:r>
                        <a:rPr lang="en-US" sz="1800" b="0" i="0" kern="1200">
                          <a:solidFill>
                            <a:schemeClr val="dk1"/>
                          </a:solidFill>
                          <a:effectLst/>
                          <a:latin typeface="+mn-lt"/>
                          <a:ea typeface="+mn-ea"/>
                          <a:cs typeface="+mn-cs"/>
                        </a:rPr>
                        <a:t>5 11 6 4 9 10 1 8 3 2 7</a:t>
                      </a:r>
                    </a:p>
                    <a:p>
                      <a:pPr rtl="0"/>
                      <a:r>
                        <a:rPr lang="en-US" sz="1800" b="0" i="0" kern="1200">
                          <a:solidFill>
                            <a:schemeClr val="dk1"/>
                          </a:solidFill>
                          <a:effectLst/>
                          <a:latin typeface="+mn-lt"/>
                          <a:ea typeface="+mn-ea"/>
                          <a:cs typeface="+mn-cs"/>
                        </a:rPr>
                        <a:t>5 6 9 4 11 1 8 2 7 3 10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95458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16</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DUYỆT CÂY THEO THỨ TỰ TRƯỚC, GIỮA, SAU </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a:t>Cấu trúc dữ liệu:</a:t>
            </a:r>
          </a:p>
          <a:p>
            <a:pPr marL="0" indent="0">
              <a:buNone/>
            </a:pPr>
            <a:endParaRPr lang="en-US" sz="2000">
              <a:latin typeface="Consolas" panose="020B0609020204030204" pitchFamily="49" charset="0"/>
            </a:endParaRPr>
          </a:p>
          <a:p>
            <a:endParaRPr lang="en-US"/>
          </a:p>
          <a:p>
            <a:endParaRPr lang="en-US"/>
          </a:p>
          <a:p>
            <a:pPr marL="0" indent="0">
              <a:buNone/>
            </a:pPr>
            <a:endParaRPr lang="en-US"/>
          </a:p>
          <a:p>
            <a:pPr marL="0" indent="0">
              <a:buNone/>
            </a:pPr>
            <a:endParaRPr lang="en-US"/>
          </a:p>
          <a:p>
            <a:r>
              <a:rPr lang="en-US"/>
              <a:t>Tạo một node mới với id =u:</a:t>
            </a:r>
          </a:p>
          <a:p>
            <a:endParaRPr lang="en-US"/>
          </a:p>
        </p:txBody>
      </p:sp>
      <p:sp>
        <p:nvSpPr>
          <p:cNvPr id="4" name="Rectangle 3">
            <a:extLst>
              <a:ext uri="{FF2B5EF4-FFF2-40B4-BE49-F238E27FC236}">
                <a16:creationId xmlns:a16="http://schemas.microsoft.com/office/drawing/2014/main" id="{7DE3001A-B466-A821-C604-8579526FD543}"/>
              </a:ext>
            </a:extLst>
          </p:cNvPr>
          <p:cNvSpPr txBox="1">
            <a:spLocks noChangeArrowheads="1"/>
          </p:cNvSpPr>
          <p:nvPr/>
        </p:nvSpPr>
        <p:spPr>
          <a:xfrm>
            <a:off x="4007768" y="1146647"/>
            <a:ext cx="7128792" cy="1968478"/>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struct Node{</a:t>
            </a:r>
          </a:p>
          <a:p>
            <a:pPr marL="0" indent="0">
              <a:buNone/>
            </a:pPr>
            <a:r>
              <a:rPr lang="en-US" sz="1400">
                <a:latin typeface="Consolas" panose="020B0609020204030204" pitchFamily="49" charset="0"/>
              </a:rPr>
              <a:t>    int id;</a:t>
            </a:r>
          </a:p>
          <a:p>
            <a:pPr marL="0" indent="0">
              <a:buNone/>
            </a:pPr>
            <a:r>
              <a:rPr lang="en-US" sz="1400">
                <a:latin typeface="Consolas" panose="020B0609020204030204" pitchFamily="49" charset="0"/>
              </a:rPr>
              <a:t>    Node* leftMostChild;</a:t>
            </a:r>
          </a:p>
          <a:p>
            <a:pPr marL="0" indent="0">
              <a:buNone/>
            </a:pPr>
            <a:r>
              <a:rPr lang="en-US" sz="1400">
                <a:latin typeface="Consolas" panose="020B0609020204030204" pitchFamily="49" charset="0"/>
              </a:rPr>
              <a:t>    Node* rightSibling;</a:t>
            </a:r>
          </a:p>
          <a:p>
            <a:pPr marL="0" indent="0">
              <a:buNone/>
            </a:pPr>
            <a:r>
              <a:rPr lang="en-US" sz="1400">
                <a:latin typeface="Consolas" panose="020B0609020204030204" pitchFamily="49" charset="0"/>
              </a:rPr>
              <a:t>};</a:t>
            </a:r>
          </a:p>
        </p:txBody>
      </p:sp>
      <p:sp>
        <p:nvSpPr>
          <p:cNvPr id="5" name="Rectangle 3">
            <a:extLst>
              <a:ext uri="{FF2B5EF4-FFF2-40B4-BE49-F238E27FC236}">
                <a16:creationId xmlns:a16="http://schemas.microsoft.com/office/drawing/2014/main" id="{82EF79AA-52BB-F91E-5C0E-C142FAA65CBC}"/>
              </a:ext>
            </a:extLst>
          </p:cNvPr>
          <p:cNvSpPr txBox="1">
            <a:spLocks noChangeArrowheads="1"/>
          </p:cNvSpPr>
          <p:nvPr/>
        </p:nvSpPr>
        <p:spPr>
          <a:xfrm>
            <a:off x="4011095" y="3861048"/>
            <a:ext cx="7128792" cy="2264681"/>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Node* makeNode(int u){</a:t>
            </a:r>
          </a:p>
          <a:p>
            <a:pPr marL="0" indent="0">
              <a:buNone/>
            </a:pPr>
            <a:r>
              <a:rPr lang="en-US" sz="1400">
                <a:latin typeface="Consolas" panose="020B0609020204030204" pitchFamily="49" charset="0"/>
              </a:rPr>
              <a:t>    Node* p = (Node*)malloc(sizeof(Node));</a:t>
            </a:r>
          </a:p>
          <a:p>
            <a:pPr marL="0" indent="0">
              <a:buNone/>
            </a:pPr>
            <a:r>
              <a:rPr lang="en-US" sz="1400">
                <a:latin typeface="Consolas" panose="020B0609020204030204" pitchFamily="49" charset="0"/>
              </a:rPr>
              <a:t>    p-&gt;id = u;</a:t>
            </a:r>
          </a:p>
          <a:p>
            <a:pPr marL="0" indent="0">
              <a:buNone/>
            </a:pPr>
            <a:r>
              <a:rPr lang="en-US" sz="1400">
                <a:latin typeface="Consolas" panose="020B0609020204030204" pitchFamily="49" charset="0"/>
              </a:rPr>
              <a:t>    p-&gt;leftMostChild = NULL;</a:t>
            </a:r>
          </a:p>
          <a:p>
            <a:pPr marL="0" indent="0">
              <a:buNone/>
            </a:pPr>
            <a:r>
              <a:rPr lang="en-US" sz="1400">
                <a:latin typeface="Consolas" panose="020B0609020204030204" pitchFamily="49" charset="0"/>
              </a:rPr>
              <a:t>    p-&gt;rightSibling = NULL;</a:t>
            </a:r>
          </a:p>
          <a:p>
            <a:pPr marL="0" indent="0">
              <a:buNone/>
            </a:pPr>
            <a:r>
              <a:rPr lang="en-US" sz="1400">
                <a:latin typeface="Consolas" panose="020B0609020204030204" pitchFamily="49" charset="0"/>
              </a:rPr>
              <a:t>    return p;</a:t>
            </a:r>
          </a:p>
          <a:p>
            <a:pPr marL="0" indent="0">
              <a:buNone/>
            </a:pPr>
            <a:r>
              <a:rPr lang="en-US" sz="1400">
                <a:latin typeface="Consolas" panose="020B0609020204030204" pitchFamily="49" charset="0"/>
              </a:rPr>
              <a:t>}</a:t>
            </a:r>
          </a:p>
        </p:txBody>
      </p:sp>
    </p:spTree>
    <p:extLst>
      <p:ext uri="{BB962C8B-B14F-4D97-AF65-F5344CB8AC3E}">
        <p14:creationId xmlns:p14="http://schemas.microsoft.com/office/powerpoint/2010/main" val="1281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17</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DUYỆT CÂY THEO THỨ TỰ TRƯỚC, GIỮA, SAU – MÃ GIẢ</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a:t>Thêm một node mới có id =u vào con trái nhất của node có id = v trên cây </a:t>
            </a:r>
          </a:p>
          <a:p>
            <a:pPr marL="0" indent="0">
              <a:buNone/>
            </a:pPr>
            <a:endParaRPr lang="en-US" sz="2000">
              <a:latin typeface="Consolas" panose="020B0609020204030204" pitchFamily="49" charset="0"/>
            </a:endParaRPr>
          </a:p>
          <a:p>
            <a:endParaRPr lang="en-US"/>
          </a:p>
          <a:p>
            <a:endParaRPr lang="en-US"/>
          </a:p>
          <a:p>
            <a:pPr marL="0" indent="0">
              <a:buNone/>
            </a:pPr>
            <a:endParaRPr lang="en-US"/>
          </a:p>
          <a:p>
            <a:pPr marL="0" indent="0">
              <a:buNone/>
            </a:pPr>
            <a:endParaRPr lang="en-US"/>
          </a:p>
        </p:txBody>
      </p:sp>
      <p:sp>
        <p:nvSpPr>
          <p:cNvPr id="5" name="Rectangle 3">
            <a:extLst>
              <a:ext uri="{FF2B5EF4-FFF2-40B4-BE49-F238E27FC236}">
                <a16:creationId xmlns:a16="http://schemas.microsoft.com/office/drawing/2014/main" id="{82EF79AA-52BB-F91E-5C0E-C142FAA65CBC}"/>
              </a:ext>
            </a:extLst>
          </p:cNvPr>
          <p:cNvSpPr txBox="1">
            <a:spLocks noChangeArrowheads="1"/>
          </p:cNvSpPr>
          <p:nvPr/>
        </p:nvSpPr>
        <p:spPr>
          <a:xfrm>
            <a:off x="1487488" y="1484784"/>
            <a:ext cx="4104456"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void insert(Node* r, int u, int v){</a:t>
            </a:r>
          </a:p>
          <a:p>
            <a:pPr marL="0" indent="0">
              <a:buNone/>
            </a:pPr>
            <a:r>
              <a:rPr lang="en-US" sz="1400">
                <a:latin typeface="Consolas" panose="020B0609020204030204" pitchFamily="49" charset="0"/>
              </a:rPr>
              <a:t>    p = find(r, v)</a:t>
            </a:r>
          </a:p>
          <a:p>
            <a:pPr marL="0" indent="0">
              <a:buNone/>
            </a:pPr>
            <a:r>
              <a:rPr lang="en-US" sz="1400">
                <a:latin typeface="Consolas" panose="020B0609020204030204" pitchFamily="49" charset="0"/>
              </a:rPr>
              <a:t>    if p is NULL then return</a:t>
            </a:r>
          </a:p>
          <a:p>
            <a:pPr marL="0" indent="0">
              <a:buNone/>
            </a:pPr>
            <a:r>
              <a:rPr lang="en-US" sz="1400">
                <a:latin typeface="Consolas" panose="020B0609020204030204" pitchFamily="49" charset="0"/>
              </a:rPr>
              <a:t>    q = makeNode(u)</a:t>
            </a:r>
          </a:p>
          <a:p>
            <a:pPr marL="0" indent="0">
              <a:buNone/>
            </a:pPr>
            <a:r>
              <a:rPr lang="en-US" sz="1400">
                <a:latin typeface="Consolas" panose="020B0609020204030204" pitchFamily="49" charset="0"/>
              </a:rPr>
              <a:t>    if p.leftMostChild is NULL then</a:t>
            </a:r>
          </a:p>
          <a:p>
            <a:pPr marL="0" indent="0">
              <a:buNone/>
            </a:pPr>
            <a:r>
              <a:rPr lang="en-US" sz="1400">
                <a:latin typeface="Consolas" panose="020B0609020204030204" pitchFamily="49" charset="0"/>
              </a:rPr>
              <a:t>        p.leftMostChild = q</a:t>
            </a:r>
          </a:p>
          <a:p>
            <a:pPr marL="0" indent="0">
              <a:buNone/>
            </a:pPr>
            <a:r>
              <a:rPr lang="en-US" sz="1400">
                <a:latin typeface="Consolas" panose="020B0609020204030204" pitchFamily="49" charset="0"/>
              </a:rPr>
              <a:t>        return</a:t>
            </a:r>
          </a:p>
          <a:p>
            <a:pPr marL="0" indent="0">
              <a:buNone/>
            </a:pPr>
            <a:r>
              <a:rPr lang="en-US" sz="1400">
                <a:latin typeface="Consolas" panose="020B0609020204030204" pitchFamily="49" charset="0"/>
              </a:rPr>
              <a:t>    h = p.leftMostChild</a:t>
            </a:r>
          </a:p>
          <a:p>
            <a:pPr marL="0" indent="0">
              <a:buNone/>
            </a:pPr>
            <a:r>
              <a:rPr lang="en-US" sz="1400">
                <a:latin typeface="Consolas" panose="020B0609020204030204" pitchFamily="49" charset="0"/>
              </a:rPr>
              <a:t>    while h.rightSibling is not NULL</a:t>
            </a:r>
          </a:p>
          <a:p>
            <a:pPr marL="0" indent="0">
              <a:buNone/>
            </a:pPr>
            <a:r>
              <a:rPr lang="en-US" sz="1400">
                <a:latin typeface="Consolas" panose="020B0609020204030204" pitchFamily="49" charset="0"/>
              </a:rPr>
              <a:t>        h = h.rightSibling</a:t>
            </a:r>
          </a:p>
          <a:p>
            <a:pPr marL="0" indent="0">
              <a:buNone/>
            </a:pPr>
            <a:r>
              <a:rPr lang="en-US" sz="1400">
                <a:latin typeface="Consolas" panose="020B0609020204030204" pitchFamily="49" charset="0"/>
              </a:rPr>
              <a:t>    h.rightSibling = q</a:t>
            </a:r>
          </a:p>
          <a:p>
            <a:pPr marL="0" indent="0">
              <a:buNone/>
            </a:pPr>
            <a:r>
              <a:rPr lang="en-US" sz="1400">
                <a:latin typeface="Consolas" panose="020B0609020204030204" pitchFamily="49" charset="0"/>
              </a:rPr>
              <a:t>}</a:t>
            </a:r>
          </a:p>
        </p:txBody>
      </p:sp>
      <p:sp>
        <p:nvSpPr>
          <p:cNvPr id="6" name="Rectangle 3">
            <a:extLst>
              <a:ext uri="{FF2B5EF4-FFF2-40B4-BE49-F238E27FC236}">
                <a16:creationId xmlns:a16="http://schemas.microsoft.com/office/drawing/2014/main" id="{E3284AE0-DDBB-66A2-E85E-8C40C16FD0CD}"/>
              </a:ext>
            </a:extLst>
          </p:cNvPr>
          <p:cNvSpPr txBox="1">
            <a:spLocks noChangeArrowheads="1"/>
          </p:cNvSpPr>
          <p:nvPr/>
        </p:nvSpPr>
        <p:spPr>
          <a:xfrm>
            <a:off x="6600056" y="1484784"/>
            <a:ext cx="4104456" cy="4752528"/>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1400">
                <a:latin typeface="Consolas" panose="020B0609020204030204" pitchFamily="49" charset="0"/>
              </a:rPr>
              <a:t>Node* find(Node* r, int u){</a:t>
            </a:r>
          </a:p>
          <a:p>
            <a:pPr marL="0" indent="0">
              <a:buNone/>
            </a:pPr>
            <a:r>
              <a:rPr lang="en-US" sz="1400">
                <a:latin typeface="Consolas" panose="020B0609020204030204" pitchFamily="49" charset="0"/>
              </a:rPr>
              <a:t>    if r is NULL then</a:t>
            </a:r>
          </a:p>
          <a:p>
            <a:pPr marL="0" indent="0">
              <a:buNone/>
            </a:pPr>
            <a:r>
              <a:rPr lang="en-US" sz="1400">
                <a:latin typeface="Consolas" panose="020B0609020204030204" pitchFamily="49" charset="0"/>
              </a:rPr>
              <a:t>        return NULL</a:t>
            </a:r>
          </a:p>
          <a:p>
            <a:pPr marL="0" indent="0">
              <a:buNone/>
            </a:pPr>
            <a:r>
              <a:rPr lang="en-US" sz="1400">
                <a:latin typeface="Consolas" panose="020B0609020204030204" pitchFamily="49" charset="0"/>
              </a:rPr>
              <a:t>    if r.id is equal to u then</a:t>
            </a:r>
          </a:p>
          <a:p>
            <a:pPr marL="0" indent="0">
              <a:buNone/>
            </a:pPr>
            <a:r>
              <a:rPr lang="en-US" sz="1400">
                <a:latin typeface="Consolas" panose="020B0609020204030204" pitchFamily="49" charset="0"/>
              </a:rPr>
              <a:t>        return r</a:t>
            </a:r>
          </a:p>
          <a:p>
            <a:pPr marL="0" indent="0">
              <a:buNone/>
            </a:pPr>
            <a:r>
              <a:rPr lang="en-US" sz="1400">
                <a:latin typeface="Consolas" panose="020B0609020204030204" pitchFamily="49" charset="0"/>
              </a:rPr>
              <a:t>    p = r.leftMostChild</a:t>
            </a:r>
          </a:p>
          <a:p>
            <a:pPr marL="0" indent="0">
              <a:buNone/>
            </a:pPr>
            <a:r>
              <a:rPr lang="en-US" sz="1400">
                <a:latin typeface="Consolas" panose="020B0609020204030204" pitchFamily="49" charset="0"/>
              </a:rPr>
              <a:t>    while p is not NULL do</a:t>
            </a:r>
          </a:p>
          <a:p>
            <a:pPr marL="0" indent="0">
              <a:buNone/>
            </a:pPr>
            <a:r>
              <a:rPr lang="en-US" sz="1400">
                <a:latin typeface="Consolas" panose="020B0609020204030204" pitchFamily="49" charset="0"/>
              </a:rPr>
              <a:t>        q = find(p, u)</a:t>
            </a:r>
          </a:p>
          <a:p>
            <a:pPr marL="0" indent="0">
              <a:buNone/>
            </a:pPr>
            <a:r>
              <a:rPr lang="en-US" sz="1400">
                <a:latin typeface="Consolas" panose="020B0609020204030204" pitchFamily="49" charset="0"/>
              </a:rPr>
              <a:t>        if q is not NULL then</a:t>
            </a:r>
          </a:p>
          <a:p>
            <a:pPr marL="0" indent="0">
              <a:buNone/>
            </a:pPr>
            <a:r>
              <a:rPr lang="en-US" sz="1400">
                <a:latin typeface="Consolas" panose="020B0609020204030204" pitchFamily="49" charset="0"/>
              </a:rPr>
              <a:t>            return q</a:t>
            </a:r>
          </a:p>
          <a:p>
            <a:pPr marL="0" indent="0">
              <a:buNone/>
            </a:pPr>
            <a:r>
              <a:rPr lang="en-US" sz="1400">
                <a:latin typeface="Consolas" panose="020B0609020204030204" pitchFamily="49" charset="0"/>
              </a:rPr>
              <a:t>        end if</a:t>
            </a:r>
          </a:p>
          <a:p>
            <a:pPr marL="0" indent="0">
              <a:buNone/>
            </a:pPr>
            <a:r>
              <a:rPr lang="en-US" sz="1400">
                <a:latin typeface="Consolas" panose="020B0609020204030204" pitchFamily="49" charset="0"/>
              </a:rPr>
              <a:t>        p = p.rightSibling</a:t>
            </a:r>
          </a:p>
          <a:p>
            <a:pPr marL="0" indent="0">
              <a:buNone/>
            </a:pPr>
            <a:r>
              <a:rPr lang="en-US" sz="1400">
                <a:latin typeface="Consolas" panose="020B0609020204030204" pitchFamily="49" charset="0"/>
              </a:rPr>
              <a:t>    end while</a:t>
            </a:r>
          </a:p>
          <a:p>
            <a:pPr marL="0" indent="0">
              <a:buNone/>
            </a:pPr>
            <a:r>
              <a:rPr lang="en-US" sz="1400">
                <a:latin typeface="Consolas" panose="020B0609020204030204" pitchFamily="49" charset="0"/>
              </a:rPr>
              <a:t>    return NULL</a:t>
            </a:r>
          </a:p>
          <a:p>
            <a:pPr marL="0" indent="0">
              <a:buNone/>
            </a:pPr>
            <a:r>
              <a:rPr lang="en-US" sz="1400">
                <a:latin typeface="Consolas" panose="020B0609020204030204" pitchFamily="49" charset="0"/>
              </a:rPr>
              <a:t>}</a:t>
            </a:r>
          </a:p>
        </p:txBody>
      </p:sp>
    </p:spTree>
    <p:extLst>
      <p:ext uri="{BB962C8B-B14F-4D97-AF65-F5344CB8AC3E}">
        <p14:creationId xmlns:p14="http://schemas.microsoft.com/office/powerpoint/2010/main" val="272492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18</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a:xfrm>
            <a:off x="338736" y="112543"/>
            <a:ext cx="11661920" cy="436098"/>
          </a:xfrm>
        </p:spPr>
        <p:txBody>
          <a:bodyPr/>
          <a:lstStyle/>
          <a:p>
            <a:r>
              <a:rPr lang="en-US" sz="2800"/>
              <a:t>BÀI TOÁN DUYỆT CÂY THEO THỨ TỰ TRƯỚC, GIỮA, SAU – MÃ  GIẢ </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a:t>Duyệt cây theo thứ tự trước, giữa, sau</a:t>
            </a:r>
          </a:p>
          <a:p>
            <a:pPr marL="0" indent="0">
              <a:buNone/>
            </a:pPr>
            <a:endParaRPr lang="en-US" sz="2000">
              <a:latin typeface="Consolas" panose="020B0609020204030204" pitchFamily="49" charset="0"/>
            </a:endParaRPr>
          </a:p>
          <a:p>
            <a:endParaRPr lang="en-US"/>
          </a:p>
          <a:p>
            <a:endParaRPr lang="en-US"/>
          </a:p>
          <a:p>
            <a:pPr marL="0" indent="0">
              <a:buNone/>
            </a:pPr>
            <a:endParaRPr lang="en-US"/>
          </a:p>
          <a:p>
            <a:pPr marL="0" indent="0">
              <a:buNone/>
            </a:pPr>
            <a:endParaRPr lang="en-US"/>
          </a:p>
        </p:txBody>
      </p:sp>
      <p:sp>
        <p:nvSpPr>
          <p:cNvPr id="5" name="Rectangle 3">
            <a:extLst>
              <a:ext uri="{FF2B5EF4-FFF2-40B4-BE49-F238E27FC236}">
                <a16:creationId xmlns:a16="http://schemas.microsoft.com/office/drawing/2014/main" id="{82EF79AA-52BB-F91E-5C0E-C142FAA65CBC}"/>
              </a:ext>
            </a:extLst>
          </p:cNvPr>
          <p:cNvSpPr txBox="1">
            <a:spLocks noChangeArrowheads="1"/>
          </p:cNvSpPr>
          <p:nvPr/>
        </p:nvSpPr>
        <p:spPr>
          <a:xfrm>
            <a:off x="479376" y="1484784"/>
            <a:ext cx="3672408"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void preOrder(Node* r){</a:t>
            </a:r>
          </a:p>
          <a:p>
            <a:pPr marL="0" indent="0">
              <a:buNone/>
            </a:pPr>
            <a:r>
              <a:rPr lang="en-US" sz="1400">
                <a:latin typeface="Consolas" panose="020B0609020204030204" pitchFamily="49" charset="0"/>
              </a:rPr>
              <a:t>    if r is NULL then</a:t>
            </a:r>
          </a:p>
          <a:p>
            <a:pPr marL="0" indent="0">
              <a:buNone/>
            </a:pPr>
            <a:r>
              <a:rPr lang="en-US" sz="1400">
                <a:latin typeface="Consolas" panose="020B0609020204030204" pitchFamily="49" charset="0"/>
              </a:rPr>
              <a:t>        return</a:t>
            </a:r>
          </a:p>
          <a:p>
            <a:pPr marL="0" indent="0">
              <a:buNone/>
            </a:pPr>
            <a:r>
              <a:rPr lang="en-US" sz="1400">
                <a:latin typeface="Consolas" panose="020B0609020204030204" pitchFamily="49" charset="0"/>
              </a:rPr>
              <a:t>    end if</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print(r.id) // Visit the root r</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p = r.leftMostChild</a:t>
            </a:r>
          </a:p>
          <a:p>
            <a:pPr marL="0" indent="0">
              <a:buNone/>
            </a:pPr>
            <a:r>
              <a:rPr lang="en-US" sz="1400">
                <a:latin typeface="Consolas" panose="020B0609020204030204" pitchFamily="49" charset="0"/>
              </a:rPr>
              <a:t>    while p is not NULL do</a:t>
            </a:r>
          </a:p>
          <a:p>
            <a:pPr marL="0" indent="0">
              <a:buNone/>
            </a:pPr>
            <a:r>
              <a:rPr lang="en-US" sz="1400">
                <a:latin typeface="Consolas" panose="020B0609020204030204" pitchFamily="49" charset="0"/>
              </a:rPr>
              <a:t>        preOrder(p)</a:t>
            </a:r>
          </a:p>
          <a:p>
            <a:pPr marL="0" indent="0">
              <a:buNone/>
            </a:pPr>
            <a:r>
              <a:rPr lang="en-US" sz="1400">
                <a:latin typeface="Consolas" panose="020B0609020204030204" pitchFamily="49" charset="0"/>
              </a:rPr>
              <a:t>        p = p.rightSibling</a:t>
            </a:r>
          </a:p>
          <a:p>
            <a:pPr marL="0" indent="0">
              <a:buNone/>
            </a:pPr>
            <a:r>
              <a:rPr lang="en-US" sz="1400">
                <a:latin typeface="Consolas" panose="020B0609020204030204" pitchFamily="49" charset="0"/>
              </a:rPr>
              <a:t>    end while</a:t>
            </a:r>
          </a:p>
          <a:p>
            <a:pPr marL="0" indent="0">
              <a:buNone/>
            </a:pPr>
            <a:r>
              <a:rPr lang="en-US" sz="1400">
                <a:latin typeface="Consolas" panose="020B0609020204030204" pitchFamily="49" charset="0"/>
              </a:rPr>
              <a:t>}</a:t>
            </a:r>
          </a:p>
        </p:txBody>
      </p:sp>
      <p:sp>
        <p:nvSpPr>
          <p:cNvPr id="4" name="Rectangle 3">
            <a:extLst>
              <a:ext uri="{FF2B5EF4-FFF2-40B4-BE49-F238E27FC236}">
                <a16:creationId xmlns:a16="http://schemas.microsoft.com/office/drawing/2014/main" id="{EFB26CF0-94A7-8645-2C76-CC2B300AAF36}"/>
              </a:ext>
            </a:extLst>
          </p:cNvPr>
          <p:cNvSpPr txBox="1">
            <a:spLocks noChangeArrowheads="1"/>
          </p:cNvSpPr>
          <p:nvPr/>
        </p:nvSpPr>
        <p:spPr>
          <a:xfrm>
            <a:off x="4151784" y="1484784"/>
            <a:ext cx="3672408"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void inOrder(Node* r){</a:t>
            </a:r>
          </a:p>
          <a:p>
            <a:pPr marL="0" indent="0">
              <a:buNone/>
            </a:pPr>
            <a:r>
              <a:rPr lang="en-US" sz="1400">
                <a:latin typeface="Consolas" panose="020B0609020204030204" pitchFamily="49" charset="0"/>
              </a:rPr>
              <a:t>    if r is NULL then return</a:t>
            </a:r>
          </a:p>
          <a:p>
            <a:pPr marL="0" indent="0">
              <a:buNone/>
            </a:pPr>
            <a:r>
              <a:rPr lang="en-US" sz="1400">
                <a:latin typeface="Consolas" panose="020B0609020204030204" pitchFamily="49" charset="0"/>
              </a:rPr>
              <a:t>    end if</a:t>
            </a:r>
          </a:p>
          <a:p>
            <a:pPr marL="0" indent="0">
              <a:buNone/>
            </a:pPr>
            <a:r>
              <a:rPr lang="en-US" sz="1400">
                <a:latin typeface="Consolas" panose="020B0609020204030204" pitchFamily="49" charset="0"/>
              </a:rPr>
              <a:t>    p = r.leftMostChild</a:t>
            </a:r>
          </a:p>
          <a:p>
            <a:pPr marL="0" indent="0">
              <a:buNone/>
            </a:pPr>
            <a:r>
              <a:rPr lang="en-US" sz="1400">
                <a:latin typeface="Consolas" panose="020B0609020204030204" pitchFamily="49" charset="0"/>
              </a:rPr>
              <a:t>    inOrder(p)</a:t>
            </a:r>
          </a:p>
          <a:p>
            <a:pPr marL="0" indent="0">
              <a:buNone/>
            </a:pPr>
            <a:r>
              <a:rPr lang="en-US" sz="1400">
                <a:latin typeface="Consolas" panose="020B0609020204030204" pitchFamily="49" charset="0"/>
              </a:rPr>
              <a:t>    print(r.id)</a:t>
            </a:r>
          </a:p>
          <a:p>
            <a:pPr marL="0" indent="0">
              <a:buNone/>
            </a:pPr>
            <a:r>
              <a:rPr lang="en-US" sz="1400">
                <a:latin typeface="Consolas" panose="020B0609020204030204" pitchFamily="49" charset="0"/>
              </a:rPr>
              <a:t>    if p is NULL then return</a:t>
            </a:r>
          </a:p>
          <a:p>
            <a:pPr marL="0" indent="0">
              <a:buNone/>
            </a:pPr>
            <a:r>
              <a:rPr lang="en-US" sz="1400">
                <a:latin typeface="Consolas" panose="020B0609020204030204" pitchFamily="49" charset="0"/>
              </a:rPr>
              <a:t>    end if</a:t>
            </a:r>
          </a:p>
          <a:p>
            <a:pPr marL="0" indent="0">
              <a:buNone/>
            </a:pPr>
            <a:r>
              <a:rPr lang="en-US" sz="1400">
                <a:latin typeface="Consolas" panose="020B0609020204030204" pitchFamily="49" charset="0"/>
              </a:rPr>
              <a:t>    p = p.rightSibling</a:t>
            </a:r>
          </a:p>
          <a:p>
            <a:pPr marL="0" indent="0">
              <a:buNone/>
            </a:pPr>
            <a:r>
              <a:rPr lang="en-US" sz="1400">
                <a:latin typeface="Consolas" panose="020B0609020204030204" pitchFamily="49" charset="0"/>
              </a:rPr>
              <a:t>    while p is not NULL do</a:t>
            </a:r>
          </a:p>
          <a:p>
            <a:pPr marL="0" indent="0">
              <a:buNone/>
            </a:pPr>
            <a:r>
              <a:rPr lang="en-US" sz="1400">
                <a:latin typeface="Consolas" panose="020B0609020204030204" pitchFamily="49" charset="0"/>
              </a:rPr>
              <a:t>        inOrder(p)</a:t>
            </a:r>
          </a:p>
          <a:p>
            <a:pPr marL="0" indent="0">
              <a:buNone/>
            </a:pPr>
            <a:r>
              <a:rPr lang="en-US" sz="1400">
                <a:latin typeface="Consolas" panose="020B0609020204030204" pitchFamily="49" charset="0"/>
              </a:rPr>
              <a:t>        p := p.rightSibling</a:t>
            </a:r>
          </a:p>
          <a:p>
            <a:pPr marL="0" indent="0">
              <a:buNone/>
            </a:pPr>
            <a:r>
              <a:rPr lang="en-US" sz="1400">
                <a:latin typeface="Consolas" panose="020B0609020204030204" pitchFamily="49" charset="0"/>
              </a:rPr>
              <a:t>    end while</a:t>
            </a:r>
          </a:p>
          <a:p>
            <a:pPr marL="0" indent="0">
              <a:buNone/>
            </a:pPr>
            <a:r>
              <a:rPr lang="en-US" sz="1400">
                <a:latin typeface="Consolas" panose="020B0609020204030204" pitchFamily="49" charset="0"/>
              </a:rPr>
              <a:t>}</a:t>
            </a:r>
          </a:p>
        </p:txBody>
      </p:sp>
      <p:sp>
        <p:nvSpPr>
          <p:cNvPr id="8" name="Rectangle 3">
            <a:extLst>
              <a:ext uri="{FF2B5EF4-FFF2-40B4-BE49-F238E27FC236}">
                <a16:creationId xmlns:a16="http://schemas.microsoft.com/office/drawing/2014/main" id="{50404B4F-A113-B22C-4AF0-A5227328A447}"/>
              </a:ext>
            </a:extLst>
          </p:cNvPr>
          <p:cNvSpPr txBox="1">
            <a:spLocks noChangeArrowheads="1"/>
          </p:cNvSpPr>
          <p:nvPr/>
        </p:nvSpPr>
        <p:spPr>
          <a:xfrm>
            <a:off x="7827496" y="1484784"/>
            <a:ext cx="3672408"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void postOrder(Node* r){</a:t>
            </a:r>
          </a:p>
          <a:p>
            <a:pPr marL="0" indent="0">
              <a:buNone/>
            </a:pPr>
            <a:r>
              <a:rPr lang="en-US" sz="1400">
                <a:latin typeface="Consolas" panose="020B0609020204030204" pitchFamily="49" charset="0"/>
              </a:rPr>
              <a:t>     if r is NULL then</a:t>
            </a:r>
          </a:p>
          <a:p>
            <a:pPr marL="0" indent="0">
              <a:buNone/>
            </a:pPr>
            <a:r>
              <a:rPr lang="en-US" sz="1400">
                <a:latin typeface="Consolas" panose="020B0609020204030204" pitchFamily="49" charset="0"/>
              </a:rPr>
              <a:t>        return</a:t>
            </a:r>
          </a:p>
          <a:p>
            <a:pPr marL="0" indent="0">
              <a:buNone/>
            </a:pPr>
            <a:r>
              <a:rPr lang="en-US" sz="1400">
                <a:latin typeface="Consolas" panose="020B0609020204030204" pitchFamily="49" charset="0"/>
              </a:rPr>
              <a:t>    end if</a:t>
            </a:r>
          </a:p>
          <a:p>
            <a:pPr marL="0" indent="0">
              <a:buNone/>
            </a:pPr>
            <a:r>
              <a:rPr lang="en-US" sz="1400">
                <a:latin typeface="Consolas" panose="020B0609020204030204" pitchFamily="49" charset="0"/>
              </a:rPr>
              <a:t>    p = r.leftMostChild</a:t>
            </a:r>
          </a:p>
          <a:p>
            <a:pPr marL="0" indent="0">
              <a:buNone/>
            </a:pPr>
            <a:r>
              <a:rPr lang="en-US" sz="1400">
                <a:latin typeface="Consolas" panose="020B0609020204030204" pitchFamily="49" charset="0"/>
              </a:rPr>
              <a:t>    while p is not NULL do</a:t>
            </a:r>
          </a:p>
          <a:p>
            <a:pPr marL="0" indent="0">
              <a:buNone/>
            </a:pPr>
            <a:r>
              <a:rPr lang="en-US" sz="1400">
                <a:latin typeface="Consolas" panose="020B0609020204030204" pitchFamily="49" charset="0"/>
              </a:rPr>
              <a:t>        postOrder(p)</a:t>
            </a:r>
          </a:p>
          <a:p>
            <a:pPr marL="0" indent="0">
              <a:buNone/>
            </a:pPr>
            <a:r>
              <a:rPr lang="en-US" sz="1400">
                <a:latin typeface="Consolas" panose="020B0609020204030204" pitchFamily="49" charset="0"/>
              </a:rPr>
              <a:t>        p = p.rightSibling</a:t>
            </a:r>
          </a:p>
          <a:p>
            <a:pPr marL="0" indent="0">
              <a:buNone/>
            </a:pPr>
            <a:r>
              <a:rPr lang="en-US" sz="1400">
                <a:latin typeface="Consolas" panose="020B0609020204030204" pitchFamily="49" charset="0"/>
              </a:rPr>
              <a:t>    end while</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print(r.id)</a:t>
            </a:r>
          </a:p>
          <a:p>
            <a:pPr marL="0" indent="0">
              <a:buNone/>
            </a:pPr>
            <a:r>
              <a:rPr lang="en-US" sz="1400">
                <a:latin typeface="Consolas" panose="020B0609020204030204" pitchFamily="49" charset="0"/>
              </a:rPr>
              <a:t>}</a:t>
            </a:r>
          </a:p>
        </p:txBody>
      </p:sp>
    </p:spTree>
    <p:extLst>
      <p:ext uri="{BB962C8B-B14F-4D97-AF65-F5344CB8AC3E}">
        <p14:creationId xmlns:p14="http://schemas.microsoft.com/office/powerpoint/2010/main" val="3584547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19</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DUYỆT CÂY THEO THỨ TỰ TRƯỚC, GIỮA, SAU – CODE</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a:t>Thêm một node mới có id =u vào con trái nhất của node có id = v trên cây </a:t>
            </a:r>
          </a:p>
          <a:p>
            <a:pPr marL="0" indent="0">
              <a:buNone/>
            </a:pPr>
            <a:endParaRPr lang="en-US" sz="2000">
              <a:latin typeface="Consolas" panose="020B0609020204030204" pitchFamily="49" charset="0"/>
            </a:endParaRPr>
          </a:p>
          <a:p>
            <a:endParaRPr lang="en-US"/>
          </a:p>
          <a:p>
            <a:endParaRPr lang="en-US"/>
          </a:p>
          <a:p>
            <a:pPr marL="0" indent="0">
              <a:buNone/>
            </a:pPr>
            <a:endParaRPr lang="en-US"/>
          </a:p>
          <a:p>
            <a:pPr marL="0" indent="0">
              <a:buNone/>
            </a:pPr>
            <a:endParaRPr lang="en-US"/>
          </a:p>
        </p:txBody>
      </p:sp>
      <p:sp>
        <p:nvSpPr>
          <p:cNvPr id="5" name="Rectangle 3">
            <a:extLst>
              <a:ext uri="{FF2B5EF4-FFF2-40B4-BE49-F238E27FC236}">
                <a16:creationId xmlns:a16="http://schemas.microsoft.com/office/drawing/2014/main" id="{82EF79AA-52BB-F91E-5C0E-C142FAA65CBC}"/>
              </a:ext>
            </a:extLst>
          </p:cNvPr>
          <p:cNvSpPr txBox="1">
            <a:spLocks noChangeArrowheads="1"/>
          </p:cNvSpPr>
          <p:nvPr/>
        </p:nvSpPr>
        <p:spPr>
          <a:xfrm>
            <a:off x="1487488" y="1484784"/>
            <a:ext cx="4104456"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void insert(Node* r, int u, int v){</a:t>
            </a:r>
          </a:p>
          <a:p>
            <a:pPr marL="0" indent="0">
              <a:buNone/>
            </a:pPr>
            <a:r>
              <a:rPr lang="en-US" sz="1400">
                <a:latin typeface="Consolas" panose="020B0609020204030204" pitchFamily="49" charset="0"/>
              </a:rPr>
              <a:t>    Node* p = find(r,v);</a:t>
            </a:r>
          </a:p>
          <a:p>
            <a:pPr marL="0" indent="0">
              <a:buNone/>
            </a:pPr>
            <a:r>
              <a:rPr lang="en-US" sz="1400">
                <a:latin typeface="Consolas" panose="020B0609020204030204" pitchFamily="49" charset="0"/>
              </a:rPr>
              <a:t>    if(p == NULL) return;</a:t>
            </a:r>
          </a:p>
          <a:p>
            <a:pPr marL="0" indent="0">
              <a:buNone/>
            </a:pPr>
            <a:r>
              <a:rPr lang="en-US" sz="1400">
                <a:latin typeface="Consolas" panose="020B0609020204030204" pitchFamily="49" charset="0"/>
              </a:rPr>
              <a:t>    Node* q = makeNode(u);</a:t>
            </a:r>
          </a:p>
          <a:p>
            <a:pPr marL="0" indent="0">
              <a:buNone/>
            </a:pPr>
            <a:r>
              <a:rPr lang="en-US" sz="1400">
                <a:latin typeface="Consolas" panose="020B0609020204030204" pitchFamily="49" charset="0"/>
              </a:rPr>
              <a:t>    if(p-&gt;leftMostChild == NULL){</a:t>
            </a:r>
          </a:p>
          <a:p>
            <a:pPr marL="0" indent="0">
              <a:buNone/>
            </a:pPr>
            <a:r>
              <a:rPr lang="en-US" sz="1400">
                <a:latin typeface="Consolas" panose="020B0609020204030204" pitchFamily="49" charset="0"/>
              </a:rPr>
              <a:t>        p-&gt;leftMostChild = q;</a:t>
            </a:r>
          </a:p>
          <a:p>
            <a:pPr marL="0" indent="0">
              <a:buNone/>
            </a:pPr>
            <a:r>
              <a:rPr lang="en-US" sz="1400">
                <a:latin typeface="Consolas" panose="020B0609020204030204" pitchFamily="49" charset="0"/>
              </a:rPr>
              <a:t>        return;</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Node* h = p-&gt;leftMostChild;</a:t>
            </a:r>
          </a:p>
          <a:p>
            <a:pPr marL="0" indent="0">
              <a:buNone/>
            </a:pPr>
            <a:r>
              <a:rPr lang="en-US" sz="1400">
                <a:latin typeface="Consolas" panose="020B0609020204030204" pitchFamily="49" charset="0"/>
              </a:rPr>
              <a:t>    while(h-&gt;rightSibling != NULL)</a:t>
            </a:r>
          </a:p>
          <a:p>
            <a:pPr marL="0" indent="0">
              <a:buNone/>
            </a:pPr>
            <a:r>
              <a:rPr lang="en-US" sz="1400">
                <a:latin typeface="Consolas" panose="020B0609020204030204" pitchFamily="49" charset="0"/>
              </a:rPr>
              <a:t>        h = h-&gt;rightSibling;</a:t>
            </a:r>
          </a:p>
          <a:p>
            <a:pPr marL="0" indent="0">
              <a:buNone/>
            </a:pPr>
            <a:r>
              <a:rPr lang="en-US" sz="1400">
                <a:latin typeface="Consolas" panose="020B0609020204030204" pitchFamily="49" charset="0"/>
              </a:rPr>
              <a:t>    h-&gt;rightSibling = q;</a:t>
            </a:r>
          </a:p>
          <a:p>
            <a:pPr marL="0" indent="0">
              <a:buNone/>
            </a:pPr>
            <a:r>
              <a:rPr lang="en-US" sz="1400">
                <a:latin typeface="Consolas" panose="020B0609020204030204" pitchFamily="49" charset="0"/>
              </a:rPr>
              <a:t>}</a:t>
            </a:r>
          </a:p>
        </p:txBody>
      </p:sp>
      <p:sp>
        <p:nvSpPr>
          <p:cNvPr id="6" name="Rectangle 3">
            <a:extLst>
              <a:ext uri="{FF2B5EF4-FFF2-40B4-BE49-F238E27FC236}">
                <a16:creationId xmlns:a16="http://schemas.microsoft.com/office/drawing/2014/main" id="{E3284AE0-DDBB-66A2-E85E-8C40C16FD0CD}"/>
              </a:ext>
            </a:extLst>
          </p:cNvPr>
          <p:cNvSpPr txBox="1">
            <a:spLocks noChangeArrowheads="1"/>
          </p:cNvSpPr>
          <p:nvPr/>
        </p:nvSpPr>
        <p:spPr>
          <a:xfrm>
            <a:off x="6600056" y="1484784"/>
            <a:ext cx="4104456"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1400">
                <a:latin typeface="Consolas" panose="020B0609020204030204" pitchFamily="49" charset="0"/>
              </a:rPr>
              <a:t>Node* find(Node* r, int u){</a:t>
            </a:r>
          </a:p>
          <a:p>
            <a:pPr marL="0" indent="0">
              <a:buNone/>
            </a:pPr>
            <a:r>
              <a:rPr lang="nl-NL" sz="1400">
                <a:latin typeface="Consolas" panose="020B0609020204030204" pitchFamily="49" charset="0"/>
              </a:rPr>
              <a:t>    if(r == NULL) return NULL;</a:t>
            </a:r>
          </a:p>
          <a:p>
            <a:pPr marL="0" indent="0">
              <a:buNone/>
            </a:pPr>
            <a:r>
              <a:rPr lang="nl-NL" sz="1400">
                <a:latin typeface="Consolas" panose="020B0609020204030204" pitchFamily="49" charset="0"/>
              </a:rPr>
              <a:t>    if(r-&gt;id == u) return r;</a:t>
            </a:r>
          </a:p>
          <a:p>
            <a:pPr marL="0" indent="0">
              <a:buNone/>
            </a:pPr>
            <a:r>
              <a:rPr lang="nl-NL" sz="1400">
                <a:latin typeface="Consolas" panose="020B0609020204030204" pitchFamily="49" charset="0"/>
              </a:rPr>
              <a:t>    Node* p = r-&gt;leftMostChild;</a:t>
            </a:r>
          </a:p>
          <a:p>
            <a:pPr marL="0" indent="0">
              <a:buNone/>
            </a:pPr>
            <a:r>
              <a:rPr lang="nl-NL" sz="1400">
                <a:latin typeface="Consolas" panose="020B0609020204030204" pitchFamily="49" charset="0"/>
              </a:rPr>
              <a:t>    while(p != NULL){</a:t>
            </a:r>
          </a:p>
          <a:p>
            <a:pPr marL="0" indent="0">
              <a:buNone/>
            </a:pPr>
            <a:r>
              <a:rPr lang="nl-NL" sz="1400">
                <a:latin typeface="Consolas" panose="020B0609020204030204" pitchFamily="49" charset="0"/>
              </a:rPr>
              <a:t>        Node* q = find(p,u);</a:t>
            </a:r>
          </a:p>
          <a:p>
            <a:pPr marL="0" indent="0">
              <a:buNone/>
            </a:pPr>
            <a:r>
              <a:rPr lang="nl-NL" sz="1400">
                <a:latin typeface="Consolas" panose="020B0609020204030204" pitchFamily="49" charset="0"/>
              </a:rPr>
              <a:t>        if(q != NULL) return q;</a:t>
            </a:r>
          </a:p>
          <a:p>
            <a:pPr marL="0" indent="0">
              <a:buNone/>
            </a:pPr>
            <a:r>
              <a:rPr lang="nl-NL" sz="1400">
                <a:latin typeface="Consolas" panose="020B0609020204030204" pitchFamily="49" charset="0"/>
              </a:rPr>
              <a:t>        p = p-&gt;rightSibling;</a:t>
            </a:r>
          </a:p>
          <a:p>
            <a:pPr marL="0" indent="0">
              <a:buNone/>
            </a:pPr>
            <a:r>
              <a:rPr lang="nl-NL" sz="1400">
                <a:latin typeface="Consolas" panose="020B0609020204030204" pitchFamily="49" charset="0"/>
              </a:rPr>
              <a:t>    }</a:t>
            </a:r>
          </a:p>
          <a:p>
            <a:pPr marL="0" indent="0">
              <a:buNone/>
            </a:pPr>
            <a:r>
              <a:rPr lang="nl-NL" sz="1400">
                <a:latin typeface="Consolas" panose="020B0609020204030204" pitchFamily="49" charset="0"/>
              </a:rPr>
              <a:t>    return NULL;</a:t>
            </a:r>
          </a:p>
          <a:p>
            <a:pPr marL="0" indent="0">
              <a:buNone/>
            </a:pPr>
            <a:r>
              <a:rPr lang="nl-NL" sz="1400">
                <a:latin typeface="Consolas" panose="020B0609020204030204" pitchFamily="49" charset="0"/>
              </a:rPr>
              <a:t>}</a:t>
            </a:r>
            <a:endParaRPr lang="en-US" sz="1400">
              <a:latin typeface="Consolas" panose="020B0609020204030204" pitchFamily="49" charset="0"/>
            </a:endParaRPr>
          </a:p>
        </p:txBody>
      </p:sp>
    </p:spTree>
    <p:extLst>
      <p:ext uri="{BB962C8B-B14F-4D97-AF65-F5344CB8AC3E}">
        <p14:creationId xmlns:p14="http://schemas.microsoft.com/office/powerpoint/2010/main" val="1924025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3788898" y="2461846"/>
            <a:ext cx="4614203" cy="1934307"/>
          </a:xfrm>
        </p:spPr>
        <p:txBody>
          <a:bodyPr/>
          <a:lstStyle/>
          <a:p>
            <a:pPr marL="0" indent="0" algn="ctr">
              <a:buFont typeface="Arial" panose="020B0604020202020204" pitchFamily="34" charset="0"/>
              <a:buNone/>
            </a:pPr>
            <a:r>
              <a:rPr lang="en-US" altLang="zh-CN" sz="4000" b="1">
                <a:solidFill>
                  <a:schemeClr val="bg1"/>
                </a:solidFill>
                <a:latin typeface="Linh AvantGarde" panose="02000603030000020004" pitchFamily="2" charset="0"/>
              </a:rPr>
              <a:t>LẬP TRÌNH C CƠ BẢN</a:t>
            </a:r>
            <a:endParaRPr lang="en-US" altLang="zh-CN" sz="4000" b="1" dirty="0">
              <a:solidFill>
                <a:schemeClr val="bg1"/>
              </a:solidFill>
              <a:latin typeface="Linh AvantGarde" panose="02000603030000020004" pitchFamily="2" charset="0"/>
            </a:endParaRPr>
          </a:p>
        </p:txBody>
      </p:sp>
    </p:spTree>
    <p:extLst>
      <p:ext uri="{BB962C8B-B14F-4D97-AF65-F5344CB8AC3E}">
        <p14:creationId xmlns:p14="http://schemas.microsoft.com/office/powerpoint/2010/main" val="1234004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20</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a:xfrm>
            <a:off x="338736" y="112543"/>
            <a:ext cx="11661920" cy="436098"/>
          </a:xfrm>
        </p:spPr>
        <p:txBody>
          <a:bodyPr/>
          <a:lstStyle/>
          <a:p>
            <a:r>
              <a:rPr lang="en-US" sz="2800"/>
              <a:t>BÀI TOÁN DUYỆT CÂY THEO THỨ TỰ TRƯỚC, GIỮA, SAU – CODE </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a:t>Duyệt cây theo thứ tự trước, giữa, sau</a:t>
            </a:r>
          </a:p>
          <a:p>
            <a:pPr marL="0" indent="0">
              <a:buNone/>
            </a:pPr>
            <a:endParaRPr lang="en-US" sz="2000">
              <a:latin typeface="Consolas" panose="020B0609020204030204" pitchFamily="49" charset="0"/>
            </a:endParaRPr>
          </a:p>
          <a:p>
            <a:endParaRPr lang="en-US"/>
          </a:p>
          <a:p>
            <a:endParaRPr lang="en-US"/>
          </a:p>
          <a:p>
            <a:pPr marL="0" indent="0">
              <a:buNone/>
            </a:pPr>
            <a:endParaRPr lang="en-US"/>
          </a:p>
          <a:p>
            <a:pPr marL="0" indent="0">
              <a:buNone/>
            </a:pPr>
            <a:endParaRPr lang="en-US"/>
          </a:p>
        </p:txBody>
      </p:sp>
      <p:sp>
        <p:nvSpPr>
          <p:cNvPr id="5" name="Rectangle 3">
            <a:extLst>
              <a:ext uri="{FF2B5EF4-FFF2-40B4-BE49-F238E27FC236}">
                <a16:creationId xmlns:a16="http://schemas.microsoft.com/office/drawing/2014/main" id="{82EF79AA-52BB-F91E-5C0E-C142FAA65CBC}"/>
              </a:ext>
            </a:extLst>
          </p:cNvPr>
          <p:cNvSpPr txBox="1">
            <a:spLocks noChangeArrowheads="1"/>
          </p:cNvSpPr>
          <p:nvPr/>
        </p:nvSpPr>
        <p:spPr>
          <a:xfrm>
            <a:off x="479376" y="1484784"/>
            <a:ext cx="3672408"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void preOrder(Node* r){</a:t>
            </a:r>
          </a:p>
          <a:p>
            <a:pPr marL="0" indent="0">
              <a:buNone/>
            </a:pPr>
            <a:r>
              <a:rPr lang="en-US" sz="1400">
                <a:latin typeface="Consolas" panose="020B0609020204030204" pitchFamily="49" charset="0"/>
              </a:rPr>
              <a:t>    if(r == NULL) return;</a:t>
            </a:r>
          </a:p>
          <a:p>
            <a:pPr marL="0" indent="0">
              <a:buNone/>
            </a:pPr>
            <a:r>
              <a:rPr lang="en-US" sz="1400">
                <a:latin typeface="Consolas" panose="020B0609020204030204" pitchFamily="49" charset="0"/>
              </a:rPr>
              <a:t>    printf("%d ",r-&gt;id); // visit the root r</a:t>
            </a:r>
          </a:p>
          <a:p>
            <a:pPr marL="0" indent="0">
              <a:buNone/>
            </a:pPr>
            <a:r>
              <a:rPr lang="en-US" sz="1400">
                <a:latin typeface="Consolas" panose="020B0609020204030204" pitchFamily="49" charset="0"/>
              </a:rPr>
              <a:t>    Node* p = r-&gt;leftMostChild;</a:t>
            </a:r>
          </a:p>
          <a:p>
            <a:pPr marL="0" indent="0">
              <a:buNone/>
            </a:pPr>
            <a:r>
              <a:rPr lang="en-US" sz="1400">
                <a:latin typeface="Consolas" panose="020B0609020204030204" pitchFamily="49" charset="0"/>
              </a:rPr>
              <a:t>    while(p != NULL){</a:t>
            </a:r>
          </a:p>
          <a:p>
            <a:pPr marL="0" indent="0">
              <a:buNone/>
            </a:pPr>
            <a:r>
              <a:rPr lang="en-US" sz="1400">
                <a:latin typeface="Consolas" panose="020B0609020204030204" pitchFamily="49" charset="0"/>
              </a:rPr>
              <a:t>        preOrder(p);</a:t>
            </a:r>
          </a:p>
          <a:p>
            <a:pPr marL="0" indent="0">
              <a:buNone/>
            </a:pPr>
            <a:r>
              <a:rPr lang="en-US" sz="1400">
                <a:latin typeface="Consolas" panose="020B0609020204030204" pitchFamily="49" charset="0"/>
              </a:rPr>
              <a:t>        p = p-&gt;rightSibling;</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a:t>
            </a:r>
          </a:p>
        </p:txBody>
      </p:sp>
      <p:sp>
        <p:nvSpPr>
          <p:cNvPr id="4" name="Rectangle 3">
            <a:extLst>
              <a:ext uri="{FF2B5EF4-FFF2-40B4-BE49-F238E27FC236}">
                <a16:creationId xmlns:a16="http://schemas.microsoft.com/office/drawing/2014/main" id="{EFB26CF0-94A7-8645-2C76-CC2B300AAF36}"/>
              </a:ext>
            </a:extLst>
          </p:cNvPr>
          <p:cNvSpPr txBox="1">
            <a:spLocks noChangeArrowheads="1"/>
          </p:cNvSpPr>
          <p:nvPr/>
        </p:nvSpPr>
        <p:spPr>
          <a:xfrm>
            <a:off x="4151784" y="1484784"/>
            <a:ext cx="3672408"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void inOrder(Node* r){</a:t>
            </a:r>
          </a:p>
          <a:p>
            <a:pPr marL="0" indent="0">
              <a:buNone/>
            </a:pPr>
            <a:r>
              <a:rPr lang="en-US" sz="1400">
                <a:latin typeface="Consolas" panose="020B0609020204030204" pitchFamily="49" charset="0"/>
              </a:rPr>
              <a:t>    if(r == NULL) return;</a:t>
            </a:r>
          </a:p>
          <a:p>
            <a:pPr marL="0" indent="0">
              <a:buNone/>
            </a:pPr>
            <a:r>
              <a:rPr lang="en-US" sz="1400">
                <a:latin typeface="Consolas" panose="020B0609020204030204" pitchFamily="49" charset="0"/>
              </a:rPr>
              <a:t>    Node* p = r-&gt;leftMostChild;// the first (left-most) child of r: r1</a:t>
            </a:r>
          </a:p>
          <a:p>
            <a:pPr marL="0" indent="0">
              <a:buNone/>
            </a:pPr>
            <a:r>
              <a:rPr lang="en-US" sz="1400">
                <a:latin typeface="Consolas" panose="020B0609020204030204" pitchFamily="49" charset="0"/>
              </a:rPr>
              <a:t>    inOrder(p);</a:t>
            </a:r>
          </a:p>
          <a:p>
            <a:pPr marL="0" indent="0">
              <a:buNone/>
            </a:pPr>
            <a:r>
              <a:rPr lang="en-US" sz="1400">
                <a:latin typeface="Consolas" panose="020B0609020204030204" pitchFamily="49" charset="0"/>
              </a:rPr>
              <a:t>    printf("%d ",r-&gt;id);</a:t>
            </a:r>
          </a:p>
          <a:p>
            <a:pPr marL="0" indent="0">
              <a:buNone/>
            </a:pPr>
            <a:r>
              <a:rPr lang="en-US" sz="1400">
                <a:latin typeface="Consolas" panose="020B0609020204030204" pitchFamily="49" charset="0"/>
              </a:rPr>
              <a:t>    if(p == NULL) return;</a:t>
            </a:r>
          </a:p>
          <a:p>
            <a:pPr marL="0" indent="0">
              <a:buNone/>
            </a:pPr>
            <a:r>
              <a:rPr lang="en-US" sz="1400">
                <a:latin typeface="Consolas" panose="020B0609020204030204" pitchFamily="49" charset="0"/>
              </a:rPr>
              <a:t>    p = p-&gt;rightSibling; // p = the second child of r: r2</a:t>
            </a:r>
          </a:p>
          <a:p>
            <a:pPr marL="0" indent="0">
              <a:buNone/>
            </a:pPr>
            <a:r>
              <a:rPr lang="en-US" sz="1400">
                <a:latin typeface="Consolas" panose="020B0609020204030204" pitchFamily="49" charset="0"/>
              </a:rPr>
              <a:t>    while(p != NULL){</a:t>
            </a:r>
          </a:p>
          <a:p>
            <a:pPr marL="0" indent="0">
              <a:buNone/>
            </a:pPr>
            <a:r>
              <a:rPr lang="en-US" sz="1400">
                <a:latin typeface="Consolas" panose="020B0609020204030204" pitchFamily="49" charset="0"/>
              </a:rPr>
              <a:t>        inOrder(p);</a:t>
            </a:r>
          </a:p>
          <a:p>
            <a:pPr marL="0" indent="0">
              <a:buNone/>
            </a:pPr>
            <a:r>
              <a:rPr lang="en-US" sz="1400">
                <a:latin typeface="Consolas" panose="020B0609020204030204" pitchFamily="49" charset="0"/>
              </a:rPr>
              <a:t>        p = p-&gt;rightSibling;</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a:t>
            </a:r>
          </a:p>
        </p:txBody>
      </p:sp>
      <p:sp>
        <p:nvSpPr>
          <p:cNvPr id="8" name="Rectangle 3">
            <a:extLst>
              <a:ext uri="{FF2B5EF4-FFF2-40B4-BE49-F238E27FC236}">
                <a16:creationId xmlns:a16="http://schemas.microsoft.com/office/drawing/2014/main" id="{50404B4F-A113-B22C-4AF0-A5227328A447}"/>
              </a:ext>
            </a:extLst>
          </p:cNvPr>
          <p:cNvSpPr txBox="1">
            <a:spLocks noChangeArrowheads="1"/>
          </p:cNvSpPr>
          <p:nvPr/>
        </p:nvSpPr>
        <p:spPr>
          <a:xfrm>
            <a:off x="7827496" y="1484784"/>
            <a:ext cx="3672408"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void postOrder(Node* r){</a:t>
            </a:r>
          </a:p>
          <a:p>
            <a:pPr marL="0" indent="0">
              <a:buNone/>
            </a:pPr>
            <a:r>
              <a:rPr lang="en-US" sz="1400">
                <a:latin typeface="Consolas" panose="020B0609020204030204" pitchFamily="49" charset="0"/>
              </a:rPr>
              <a:t>    if(r == NULL) return;</a:t>
            </a:r>
          </a:p>
          <a:p>
            <a:pPr marL="0" indent="0">
              <a:buNone/>
            </a:pPr>
            <a:r>
              <a:rPr lang="en-US" sz="1400">
                <a:latin typeface="Consolas" panose="020B0609020204030204" pitchFamily="49" charset="0"/>
              </a:rPr>
              <a:t>    Node* p = r-&gt;leftMostChild;// start with the first (left-most) child of r</a:t>
            </a:r>
          </a:p>
          <a:p>
            <a:pPr marL="0" indent="0">
              <a:buNone/>
            </a:pPr>
            <a:r>
              <a:rPr lang="en-US" sz="1400">
                <a:latin typeface="Consolas" panose="020B0609020204030204" pitchFamily="49" charset="0"/>
              </a:rPr>
              <a:t>    while(p != NULL){</a:t>
            </a:r>
          </a:p>
          <a:p>
            <a:pPr marL="0" indent="0">
              <a:buNone/>
            </a:pPr>
            <a:r>
              <a:rPr lang="en-US" sz="1400">
                <a:latin typeface="Consolas" panose="020B0609020204030204" pitchFamily="49" charset="0"/>
              </a:rPr>
              <a:t>        postOrder(p);</a:t>
            </a:r>
          </a:p>
          <a:p>
            <a:pPr marL="0" indent="0">
              <a:buNone/>
            </a:pPr>
            <a:r>
              <a:rPr lang="en-US" sz="1400">
                <a:latin typeface="Consolas" panose="020B0609020204030204" pitchFamily="49" charset="0"/>
              </a:rPr>
              <a:t>        p = p-&gt;rightSibling;</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printf("%d ",r-&gt;id);// lastly, visit the root r</a:t>
            </a:r>
          </a:p>
          <a:p>
            <a:pPr marL="0" indent="0">
              <a:buNone/>
            </a:pPr>
            <a:r>
              <a:rPr lang="en-US" sz="1400">
                <a:latin typeface="Consolas" panose="020B0609020204030204" pitchFamily="49" charset="0"/>
              </a:rPr>
              <a:t>}</a:t>
            </a:r>
          </a:p>
        </p:txBody>
      </p:sp>
    </p:spTree>
    <p:extLst>
      <p:ext uri="{BB962C8B-B14F-4D97-AF65-F5344CB8AC3E}">
        <p14:creationId xmlns:p14="http://schemas.microsoft.com/office/powerpoint/2010/main" val="1032141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21</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DUYỆT CÂY THEO THỨ TỰ TRƯỚC, GIỮA, SAU – CODE</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a:t>Một số hàm triển khai:</a:t>
            </a:r>
          </a:p>
          <a:p>
            <a:pPr marL="0" indent="0">
              <a:buNone/>
            </a:pPr>
            <a:endParaRPr lang="en-US" sz="2000">
              <a:latin typeface="Consolas" panose="020B0609020204030204" pitchFamily="49" charset="0"/>
            </a:endParaRPr>
          </a:p>
          <a:p>
            <a:endParaRPr lang="en-US"/>
          </a:p>
          <a:p>
            <a:endParaRPr lang="en-US"/>
          </a:p>
          <a:p>
            <a:pPr marL="0" indent="0">
              <a:buNone/>
            </a:pPr>
            <a:endParaRPr lang="en-US"/>
          </a:p>
          <a:p>
            <a:pPr marL="0" indent="0">
              <a:buNone/>
            </a:pPr>
            <a:endParaRPr lang="en-US"/>
          </a:p>
        </p:txBody>
      </p:sp>
      <p:sp>
        <p:nvSpPr>
          <p:cNvPr id="5" name="Rectangle 3">
            <a:extLst>
              <a:ext uri="{FF2B5EF4-FFF2-40B4-BE49-F238E27FC236}">
                <a16:creationId xmlns:a16="http://schemas.microsoft.com/office/drawing/2014/main" id="{82EF79AA-52BB-F91E-5C0E-C142FAA65CBC}"/>
              </a:ext>
            </a:extLst>
          </p:cNvPr>
          <p:cNvSpPr txBox="1">
            <a:spLocks noChangeArrowheads="1"/>
          </p:cNvSpPr>
          <p:nvPr/>
        </p:nvSpPr>
        <p:spPr>
          <a:xfrm>
            <a:off x="551384" y="1488171"/>
            <a:ext cx="5253208" cy="4749141"/>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void solve(){</a:t>
            </a:r>
          </a:p>
          <a:p>
            <a:pPr marL="0" indent="0">
              <a:buNone/>
            </a:pPr>
            <a:r>
              <a:rPr lang="en-US" sz="1400">
                <a:latin typeface="Consolas" panose="020B0609020204030204" pitchFamily="49" charset="0"/>
              </a:rPr>
              <a:t>    Node* root = NULL;</a:t>
            </a:r>
          </a:p>
          <a:p>
            <a:pPr marL="0" indent="0">
              <a:buNone/>
            </a:pPr>
            <a:r>
              <a:rPr lang="en-US" sz="1400">
                <a:latin typeface="Consolas" panose="020B0609020204030204" pitchFamily="49" charset="0"/>
              </a:rPr>
              <a:t>    char cmd[50];</a:t>
            </a:r>
          </a:p>
          <a:p>
            <a:pPr marL="0" indent="0">
              <a:buNone/>
            </a:pPr>
            <a:r>
              <a:rPr lang="en-US" sz="1400">
                <a:latin typeface="Consolas" panose="020B0609020204030204" pitchFamily="49" charset="0"/>
              </a:rPr>
              <a:t>    while(1){</a:t>
            </a:r>
          </a:p>
          <a:p>
            <a:pPr marL="0" indent="0">
              <a:buNone/>
            </a:pPr>
            <a:r>
              <a:rPr lang="en-US" sz="1400">
                <a:latin typeface="Consolas" panose="020B0609020204030204" pitchFamily="49" charset="0"/>
              </a:rPr>
              <a:t>        scanf("%s",cmd);</a:t>
            </a:r>
          </a:p>
          <a:p>
            <a:pPr marL="0" indent="0">
              <a:buNone/>
            </a:pPr>
            <a:r>
              <a:rPr lang="en-US" sz="1400">
                <a:latin typeface="Consolas" panose="020B0609020204030204" pitchFamily="49" charset="0"/>
              </a:rPr>
              <a:t>        if(strcmp(cmd,"*") == 0) break;</a:t>
            </a:r>
          </a:p>
          <a:p>
            <a:pPr marL="0" indent="0">
              <a:buNone/>
            </a:pPr>
            <a:r>
              <a:rPr lang="en-US" sz="1400">
                <a:latin typeface="Consolas" panose="020B0609020204030204" pitchFamily="49" charset="0"/>
              </a:rPr>
              <a:t>        else if(strcmp(cmd,"MakeRoot") == 0){</a:t>
            </a:r>
          </a:p>
          <a:p>
            <a:pPr marL="0" indent="0">
              <a:buNone/>
            </a:pPr>
            <a:r>
              <a:rPr lang="en-US" sz="1400">
                <a:latin typeface="Consolas" panose="020B0609020204030204" pitchFamily="49" charset="0"/>
              </a:rPr>
              <a:t>            int id;</a:t>
            </a:r>
          </a:p>
          <a:p>
            <a:pPr marL="0" indent="0">
              <a:buNone/>
            </a:pPr>
            <a:r>
              <a:rPr lang="en-US" sz="1400">
                <a:latin typeface="Consolas" panose="020B0609020204030204" pitchFamily="49" charset="0"/>
              </a:rPr>
              <a:t>            scanf("%d",&amp;id);</a:t>
            </a:r>
          </a:p>
          <a:p>
            <a:pPr marL="0" indent="0">
              <a:buNone/>
            </a:pPr>
            <a:r>
              <a:rPr lang="en-US" sz="1400">
                <a:latin typeface="Consolas" panose="020B0609020204030204" pitchFamily="49" charset="0"/>
              </a:rPr>
              <a:t>            root = makeNode(id);</a:t>
            </a:r>
          </a:p>
          <a:p>
            <a:pPr marL="0" indent="0">
              <a:buNone/>
            </a:pPr>
            <a:r>
              <a:rPr lang="en-US" sz="1400">
                <a:latin typeface="Consolas" panose="020B0609020204030204" pitchFamily="49" charset="0"/>
              </a:rPr>
              <a:t>        }else if(strcmp(cmd,"Insert") == 0){</a:t>
            </a:r>
          </a:p>
          <a:p>
            <a:pPr marL="0" indent="0">
              <a:buNone/>
            </a:pPr>
            <a:r>
              <a:rPr lang="en-US" sz="1400">
                <a:latin typeface="Consolas" panose="020B0609020204030204" pitchFamily="49" charset="0"/>
              </a:rPr>
              <a:t>            int u,v;</a:t>
            </a:r>
          </a:p>
          <a:p>
            <a:pPr marL="0" indent="0">
              <a:buNone/>
            </a:pPr>
            <a:r>
              <a:rPr lang="en-US" sz="1400">
                <a:latin typeface="Consolas" panose="020B0609020204030204" pitchFamily="49" charset="0"/>
              </a:rPr>
              <a:t>            scanf("%d%d",&amp;u,&amp;v);</a:t>
            </a:r>
          </a:p>
          <a:p>
            <a:pPr marL="0" indent="0">
              <a:buNone/>
            </a:pPr>
            <a:r>
              <a:rPr lang="en-US" sz="1400">
                <a:latin typeface="Consolas" panose="020B0609020204030204" pitchFamily="49" charset="0"/>
              </a:rPr>
              <a:t>            insert(root,u,v);</a:t>
            </a:r>
          </a:p>
          <a:p>
            <a:pPr marL="0" indent="0">
              <a:buNone/>
            </a:pPr>
            <a:r>
              <a:rPr lang="en-US" sz="1400">
                <a:latin typeface="Consolas" panose="020B0609020204030204" pitchFamily="49" charset="0"/>
              </a:rPr>
              <a:t>        }</a:t>
            </a:r>
          </a:p>
        </p:txBody>
      </p:sp>
      <p:sp>
        <p:nvSpPr>
          <p:cNvPr id="6" name="Rectangle 3">
            <a:extLst>
              <a:ext uri="{FF2B5EF4-FFF2-40B4-BE49-F238E27FC236}">
                <a16:creationId xmlns:a16="http://schemas.microsoft.com/office/drawing/2014/main" id="{E3284AE0-DDBB-66A2-E85E-8C40C16FD0CD}"/>
              </a:ext>
            </a:extLst>
          </p:cNvPr>
          <p:cNvSpPr txBox="1">
            <a:spLocks noChangeArrowheads="1"/>
          </p:cNvSpPr>
          <p:nvPr/>
        </p:nvSpPr>
        <p:spPr>
          <a:xfrm>
            <a:off x="6255170" y="1488171"/>
            <a:ext cx="5544616" cy="4605125"/>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       else if(strcmp(cmd,"PreOrder") == 0){</a:t>
            </a:r>
          </a:p>
          <a:p>
            <a:pPr marL="0" indent="0">
              <a:buNone/>
            </a:pPr>
            <a:r>
              <a:rPr lang="en-US" sz="1400">
                <a:latin typeface="Consolas" panose="020B0609020204030204" pitchFamily="49" charset="0"/>
              </a:rPr>
              <a:t>            preOrder(root);</a:t>
            </a:r>
          </a:p>
          <a:p>
            <a:pPr marL="0" indent="0">
              <a:buNone/>
            </a:pPr>
            <a:r>
              <a:rPr lang="en-US" sz="1400">
                <a:latin typeface="Consolas" panose="020B0609020204030204" pitchFamily="49" charset="0"/>
              </a:rPr>
              <a:t>            printf("\n");</a:t>
            </a:r>
          </a:p>
          <a:p>
            <a:pPr marL="0" indent="0">
              <a:buNone/>
            </a:pPr>
            <a:r>
              <a:rPr lang="en-US" sz="1400">
                <a:latin typeface="Consolas" panose="020B0609020204030204" pitchFamily="49" charset="0"/>
              </a:rPr>
              <a:t>        }else if(strcmp(cmd,"InOrder") == 0){</a:t>
            </a:r>
          </a:p>
          <a:p>
            <a:pPr marL="0" indent="0">
              <a:buNone/>
            </a:pPr>
            <a:r>
              <a:rPr lang="en-US" sz="1400">
                <a:latin typeface="Consolas" panose="020B0609020204030204" pitchFamily="49" charset="0"/>
              </a:rPr>
              <a:t>            inOrder(root);</a:t>
            </a:r>
          </a:p>
          <a:p>
            <a:pPr marL="0" indent="0">
              <a:buNone/>
            </a:pPr>
            <a:r>
              <a:rPr lang="en-US" sz="1400">
                <a:latin typeface="Consolas" panose="020B0609020204030204" pitchFamily="49" charset="0"/>
              </a:rPr>
              <a:t>            printf("\n");</a:t>
            </a:r>
          </a:p>
          <a:p>
            <a:pPr marL="0" indent="0">
              <a:buNone/>
            </a:pPr>
            <a:r>
              <a:rPr lang="en-US" sz="1400">
                <a:latin typeface="Consolas" panose="020B0609020204030204" pitchFamily="49" charset="0"/>
              </a:rPr>
              <a:t>        }else if(strcmp(cmd,"PostOrder") == 0){</a:t>
            </a:r>
          </a:p>
          <a:p>
            <a:pPr marL="0" indent="0">
              <a:buNone/>
            </a:pPr>
            <a:r>
              <a:rPr lang="en-US" sz="1400">
                <a:latin typeface="Consolas" panose="020B0609020204030204" pitchFamily="49" charset="0"/>
              </a:rPr>
              <a:t>            postOrder(root);</a:t>
            </a:r>
          </a:p>
          <a:p>
            <a:pPr marL="0" indent="0">
              <a:buNone/>
            </a:pPr>
            <a:r>
              <a:rPr lang="en-US" sz="1400">
                <a:latin typeface="Consolas" panose="020B0609020204030204" pitchFamily="49" charset="0"/>
              </a:rPr>
              <a:t>            printf("\n");</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freeTree(root);</a:t>
            </a:r>
          </a:p>
          <a:p>
            <a:pPr marL="0" indent="0">
              <a:buNone/>
            </a:pPr>
            <a:r>
              <a:rPr lang="en-US" sz="1400">
                <a:latin typeface="Consolas" panose="020B0609020204030204" pitchFamily="49" charset="0"/>
              </a:rPr>
              <a:t>}</a:t>
            </a:r>
          </a:p>
        </p:txBody>
      </p:sp>
    </p:spTree>
    <p:extLst>
      <p:ext uri="{BB962C8B-B14F-4D97-AF65-F5344CB8AC3E}">
        <p14:creationId xmlns:p14="http://schemas.microsoft.com/office/powerpoint/2010/main" val="305757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22</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DUYỆT CÂY THEO THỨ TỰ TRƯỚC, GIỮA, SAU – CODE</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a:t>Một số hàm triển khai:</a:t>
            </a:r>
          </a:p>
          <a:p>
            <a:pPr marL="0" indent="0">
              <a:buNone/>
            </a:pPr>
            <a:endParaRPr lang="en-US" sz="2000">
              <a:latin typeface="Consolas" panose="020B0609020204030204" pitchFamily="49" charset="0"/>
            </a:endParaRPr>
          </a:p>
          <a:p>
            <a:endParaRPr lang="en-US"/>
          </a:p>
          <a:p>
            <a:endParaRPr lang="en-US"/>
          </a:p>
          <a:p>
            <a:pPr marL="0" indent="0">
              <a:buNone/>
            </a:pPr>
            <a:endParaRPr lang="en-US"/>
          </a:p>
          <a:p>
            <a:pPr marL="0" indent="0">
              <a:buNone/>
            </a:pPr>
            <a:endParaRPr lang="en-US"/>
          </a:p>
        </p:txBody>
      </p:sp>
      <p:sp>
        <p:nvSpPr>
          <p:cNvPr id="5" name="Rectangle 3">
            <a:extLst>
              <a:ext uri="{FF2B5EF4-FFF2-40B4-BE49-F238E27FC236}">
                <a16:creationId xmlns:a16="http://schemas.microsoft.com/office/drawing/2014/main" id="{82EF79AA-52BB-F91E-5C0E-C142FAA65CBC}"/>
              </a:ext>
            </a:extLst>
          </p:cNvPr>
          <p:cNvSpPr txBox="1">
            <a:spLocks noChangeArrowheads="1"/>
          </p:cNvSpPr>
          <p:nvPr/>
        </p:nvSpPr>
        <p:spPr>
          <a:xfrm>
            <a:off x="551384" y="1488171"/>
            <a:ext cx="5253208" cy="4605125"/>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int main(){</a:t>
            </a:r>
          </a:p>
          <a:p>
            <a:pPr marL="0" indent="0">
              <a:buNone/>
            </a:pPr>
            <a:r>
              <a:rPr lang="en-US" sz="1400">
                <a:latin typeface="Consolas" panose="020B0609020204030204" pitchFamily="49" charset="0"/>
              </a:rPr>
              <a:t>    solve();</a:t>
            </a:r>
          </a:p>
          <a:p>
            <a:pPr marL="0" indent="0">
              <a:buNone/>
            </a:pPr>
            <a:r>
              <a:rPr lang="en-US" sz="1400">
                <a:latin typeface="Consolas" panose="020B0609020204030204" pitchFamily="49" charset="0"/>
              </a:rPr>
              <a:t>}</a:t>
            </a:r>
          </a:p>
        </p:txBody>
      </p:sp>
      <p:sp>
        <p:nvSpPr>
          <p:cNvPr id="6" name="Rectangle 3">
            <a:extLst>
              <a:ext uri="{FF2B5EF4-FFF2-40B4-BE49-F238E27FC236}">
                <a16:creationId xmlns:a16="http://schemas.microsoft.com/office/drawing/2014/main" id="{E3284AE0-DDBB-66A2-E85E-8C40C16FD0CD}"/>
              </a:ext>
            </a:extLst>
          </p:cNvPr>
          <p:cNvSpPr txBox="1">
            <a:spLocks noChangeArrowheads="1"/>
          </p:cNvSpPr>
          <p:nvPr/>
        </p:nvSpPr>
        <p:spPr>
          <a:xfrm>
            <a:off x="6255170" y="1488171"/>
            <a:ext cx="5544616" cy="4605125"/>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void freeTree(Node* r){</a:t>
            </a:r>
          </a:p>
          <a:p>
            <a:pPr marL="0" indent="0">
              <a:buNone/>
            </a:pPr>
            <a:r>
              <a:rPr lang="en-US" sz="1400">
                <a:latin typeface="Consolas" panose="020B0609020204030204" pitchFamily="49" charset="0"/>
              </a:rPr>
              <a:t>    if(r == NULL) return;</a:t>
            </a:r>
          </a:p>
          <a:p>
            <a:pPr marL="0" indent="0">
              <a:buNone/>
            </a:pPr>
            <a:r>
              <a:rPr lang="en-US" sz="1400">
                <a:latin typeface="Consolas" panose="020B0609020204030204" pitchFamily="49" charset="0"/>
              </a:rPr>
              <a:t>    Node* p = r-&gt;leftMostChild;</a:t>
            </a:r>
          </a:p>
          <a:p>
            <a:pPr marL="0" indent="0">
              <a:buNone/>
            </a:pPr>
            <a:r>
              <a:rPr lang="en-US" sz="1400">
                <a:latin typeface="Consolas" panose="020B0609020204030204" pitchFamily="49" charset="0"/>
              </a:rPr>
              <a:t>    while(p != NULL){</a:t>
            </a:r>
          </a:p>
          <a:p>
            <a:pPr marL="0" indent="0">
              <a:buNone/>
            </a:pPr>
            <a:r>
              <a:rPr lang="en-US" sz="1400">
                <a:latin typeface="Consolas" panose="020B0609020204030204" pitchFamily="49" charset="0"/>
              </a:rPr>
              <a:t>        Node* np = p-&gt;rightSibling;</a:t>
            </a:r>
          </a:p>
          <a:p>
            <a:pPr marL="0" indent="0">
              <a:buNone/>
            </a:pPr>
            <a:r>
              <a:rPr lang="en-US" sz="1400">
                <a:latin typeface="Consolas" panose="020B0609020204030204" pitchFamily="49" charset="0"/>
              </a:rPr>
              <a:t>        free(p);</a:t>
            </a:r>
          </a:p>
          <a:p>
            <a:pPr marL="0" indent="0">
              <a:buNone/>
            </a:pPr>
            <a:r>
              <a:rPr lang="en-US" sz="1400">
                <a:latin typeface="Consolas" panose="020B0609020204030204" pitchFamily="49" charset="0"/>
              </a:rPr>
              <a:t>        p = np;</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free(r);</a:t>
            </a:r>
          </a:p>
          <a:p>
            <a:pPr marL="0" indent="0">
              <a:buNone/>
            </a:pPr>
            <a:r>
              <a:rPr lang="en-US" sz="1400">
                <a:latin typeface="Consolas" panose="020B0609020204030204" pitchFamily="49" charset="0"/>
              </a:rPr>
              <a:t>}</a:t>
            </a:r>
          </a:p>
        </p:txBody>
      </p:sp>
    </p:spTree>
    <p:extLst>
      <p:ext uri="{BB962C8B-B14F-4D97-AF65-F5344CB8AC3E}">
        <p14:creationId xmlns:p14="http://schemas.microsoft.com/office/powerpoint/2010/main" val="2345061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23</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CÂY GIA PHẢ (P.04.09.03)</a:t>
            </a:r>
            <a:endParaRPr lang="en-US" sz="2800" dirty="0"/>
          </a:p>
        </p:txBody>
      </p:sp>
      <p:sp>
        <p:nvSpPr>
          <p:cNvPr id="4" name="Content Placeholder 3">
            <a:extLst>
              <a:ext uri="{FF2B5EF4-FFF2-40B4-BE49-F238E27FC236}">
                <a16:creationId xmlns:a16="http://schemas.microsoft.com/office/drawing/2014/main" id="{C2D556E7-5E43-2049-403E-DC0BF95F08E6}"/>
              </a:ext>
            </a:extLst>
          </p:cNvPr>
          <p:cNvSpPr>
            <a:spLocks noGrp="1"/>
          </p:cNvSpPr>
          <p:nvPr>
            <p:ph sz="quarter" idx="13"/>
          </p:nvPr>
        </p:nvSpPr>
        <p:spPr/>
        <p:txBody>
          <a:bodyPr/>
          <a:lstStyle/>
          <a:p>
            <a:pPr algn="l"/>
            <a:r>
              <a:rPr lang="vi-VN" b="0" i="0">
                <a:solidFill>
                  <a:srgbClr val="374151"/>
                </a:solidFill>
                <a:effectLst/>
              </a:rPr>
              <a:t>Cho một cây gia phả được biểu diễn bằng các mối quan hệ </a:t>
            </a:r>
            <a:r>
              <a:rPr lang="en-US">
                <a:solidFill>
                  <a:srgbClr val="374151"/>
                </a:solidFill>
              </a:rPr>
              <a:t>con-cha</a:t>
            </a:r>
            <a:r>
              <a:rPr lang="vi-VN" b="0" i="0">
                <a:solidFill>
                  <a:srgbClr val="374151"/>
                </a:solidFill>
                <a:effectLst/>
              </a:rPr>
              <a:t> (c,p) trong đó c là con của p. </a:t>
            </a:r>
            <a:endParaRPr lang="en-US" b="0" i="0">
              <a:solidFill>
                <a:srgbClr val="374151"/>
              </a:solidFill>
              <a:effectLst/>
            </a:endParaRPr>
          </a:p>
          <a:p>
            <a:pPr algn="l"/>
            <a:r>
              <a:rPr lang="vi-VN" b="0" i="0">
                <a:solidFill>
                  <a:srgbClr val="374151"/>
                </a:solidFill>
                <a:effectLst/>
              </a:rPr>
              <a:t>Thực hiện các truy vấn về cây gia phả như sau: </a:t>
            </a:r>
            <a:endParaRPr lang="en-US" b="0" i="0">
              <a:solidFill>
                <a:srgbClr val="374151"/>
              </a:solidFill>
              <a:effectLst/>
            </a:endParaRPr>
          </a:p>
          <a:p>
            <a:pPr lvl="1"/>
            <a:r>
              <a:rPr lang="vi-VN" b="0" i="0">
                <a:solidFill>
                  <a:srgbClr val="374151"/>
                </a:solidFill>
                <a:effectLst/>
              </a:rPr>
              <a:t>descendants &lt;name&gt;: trả về số lượng hậu duệ của &lt;name&gt; đã cho </a:t>
            </a:r>
            <a:endParaRPr lang="en-US" b="0" i="0">
              <a:solidFill>
                <a:srgbClr val="374151"/>
              </a:solidFill>
              <a:effectLst/>
            </a:endParaRPr>
          </a:p>
          <a:p>
            <a:pPr lvl="1"/>
            <a:r>
              <a:rPr lang="vi-VN" b="0" i="0">
                <a:solidFill>
                  <a:srgbClr val="374151"/>
                </a:solidFill>
                <a:effectLst/>
              </a:rPr>
              <a:t>generation &lt;name&gt;: trả về số lượng thế hệ của hậu duệ của &lt;name&gt; đã cho</a:t>
            </a:r>
          </a:p>
          <a:p>
            <a:pPr algn="l"/>
            <a:r>
              <a:rPr lang="vi-VN" b="0" i="0">
                <a:solidFill>
                  <a:srgbClr val="374151"/>
                </a:solidFill>
                <a:effectLst/>
              </a:rPr>
              <a:t>Lưu ý rằng: tổng số người trong gia đình không quá 10</a:t>
            </a:r>
            <a:r>
              <a:rPr lang="en-US" b="0" i="0">
                <a:solidFill>
                  <a:srgbClr val="374151"/>
                </a:solidFill>
                <a:effectLst/>
              </a:rPr>
              <a:t>^</a:t>
            </a:r>
            <a:r>
              <a:rPr lang="vi-VN" b="0" i="0">
                <a:solidFill>
                  <a:srgbClr val="374151"/>
                </a:solidFill>
                <a:effectLst/>
              </a:rPr>
              <a:t>4 </a:t>
            </a:r>
            <a:endParaRPr lang="en-US" b="0" i="0">
              <a:solidFill>
                <a:srgbClr val="374151"/>
              </a:solidFill>
              <a:effectLst/>
            </a:endParaRPr>
          </a:p>
          <a:p>
            <a:pPr algn="l"/>
            <a:r>
              <a:rPr lang="vi-VN" b="0" i="0">
                <a:solidFill>
                  <a:srgbClr val="374151"/>
                </a:solidFill>
                <a:effectLst/>
              </a:rPr>
              <a:t>Đầu vào </a:t>
            </a:r>
            <a:r>
              <a:rPr lang="en-US" b="0" i="0">
                <a:solidFill>
                  <a:srgbClr val="374151"/>
                </a:solidFill>
                <a:effectLst/>
              </a:rPr>
              <a:t>c</a:t>
            </a:r>
            <a:r>
              <a:rPr lang="vi-VN" b="0" i="0">
                <a:solidFill>
                  <a:srgbClr val="374151"/>
                </a:solidFill>
                <a:effectLst/>
              </a:rPr>
              <a:t>hứa hai khối</a:t>
            </a:r>
            <a:r>
              <a:rPr lang="en-US" b="0" i="0">
                <a:solidFill>
                  <a:srgbClr val="374151"/>
                </a:solidFill>
                <a:effectLst/>
              </a:rPr>
              <a:t>:</a:t>
            </a:r>
          </a:p>
          <a:p>
            <a:pPr lvl="1"/>
            <a:r>
              <a:rPr lang="vi-VN" b="0" i="0">
                <a:solidFill>
                  <a:srgbClr val="374151"/>
                </a:solidFill>
                <a:effectLst/>
              </a:rPr>
              <a:t>Khối đầu tiên chứa thông tin về con - cha, bao gồm các dòng (kết thúc bằng một dòng chứa ***), mỗi dòng chứa: &lt;child&gt; &lt;parent&gt; trong đó &lt;child&gt; là một chuỗi biểu thị tên của đứa trẻ và &lt;parent&gt; là một chuỗi biểu thị tên của phụ huynh. </a:t>
            </a:r>
            <a:endParaRPr lang="en-US" b="0" i="0">
              <a:solidFill>
                <a:srgbClr val="374151"/>
              </a:solidFill>
              <a:effectLst/>
            </a:endParaRPr>
          </a:p>
          <a:p>
            <a:pPr lvl="1"/>
            <a:r>
              <a:rPr lang="vi-VN" b="0" i="0">
                <a:solidFill>
                  <a:srgbClr val="374151"/>
                </a:solidFill>
                <a:effectLst/>
              </a:rPr>
              <a:t>Khối thứ hai chứa các dòng (kết thúc bằng một dòng chứa ***), mỗi dòng chứa hai chuỗi &lt;cmd&gt; và &lt;param&gt; trong đó &lt;cmd&gt; là lệnh (có thể là descendants hoặc generation) và &lt;param&gt; là tên đã cho của người tham gia trong truy vấn. </a:t>
            </a:r>
            <a:endParaRPr lang="en-US" b="0" i="0">
              <a:solidFill>
                <a:srgbClr val="374151"/>
              </a:solidFill>
              <a:effectLst/>
            </a:endParaRPr>
          </a:p>
          <a:p>
            <a:pPr algn="l"/>
            <a:r>
              <a:rPr lang="vi-VN" b="0" i="0">
                <a:solidFill>
                  <a:srgbClr val="374151"/>
                </a:solidFill>
                <a:effectLst/>
              </a:rPr>
              <a:t>Đầu ra</a:t>
            </a:r>
            <a:r>
              <a:rPr lang="en-US" b="0" i="0">
                <a:solidFill>
                  <a:srgbClr val="374151"/>
                </a:solidFill>
                <a:effectLst/>
              </a:rPr>
              <a:t>:</a:t>
            </a:r>
            <a:r>
              <a:rPr lang="vi-VN" b="0" i="0">
                <a:solidFill>
                  <a:srgbClr val="374151"/>
                </a:solidFill>
                <a:effectLst/>
              </a:rPr>
              <a:t> Mỗi dòng là kết quả của một truy vấn tương ứng.</a:t>
            </a:r>
            <a:endParaRPr lang="en-US" b="0" i="0">
              <a:solidFill>
                <a:srgbClr val="374151"/>
              </a:solidFill>
              <a:effectLst/>
            </a:endParaRPr>
          </a:p>
          <a:p>
            <a:pPr lvl="1"/>
            <a:endParaRPr lang="vi-VN" b="0" i="0">
              <a:solidFill>
                <a:srgbClr val="374151"/>
              </a:solidFill>
              <a:effectLst/>
              <a:latin typeface="Söhne"/>
            </a:endParaRPr>
          </a:p>
          <a:p>
            <a:pPr marL="0" indent="0">
              <a:buNone/>
            </a:pPr>
            <a:endParaRPr lang="en-US"/>
          </a:p>
        </p:txBody>
      </p:sp>
    </p:spTree>
    <p:extLst>
      <p:ext uri="{BB962C8B-B14F-4D97-AF65-F5344CB8AC3E}">
        <p14:creationId xmlns:p14="http://schemas.microsoft.com/office/powerpoint/2010/main" val="2719806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24</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CÂY GIA PHẢ - VÍ DỤ</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a:t>Dữ liệu input và output</a:t>
            </a:r>
          </a:p>
        </p:txBody>
      </p:sp>
      <p:graphicFrame>
        <p:nvGraphicFramePr>
          <p:cNvPr id="14" name="Table 13">
            <a:extLst>
              <a:ext uri="{FF2B5EF4-FFF2-40B4-BE49-F238E27FC236}">
                <a16:creationId xmlns:a16="http://schemas.microsoft.com/office/drawing/2014/main" id="{E2F1E72D-7ECD-4A7F-7151-F4AE67D85925}"/>
              </a:ext>
            </a:extLst>
          </p:cNvPr>
          <p:cNvGraphicFramePr>
            <a:graphicFrameLocks noGrp="1"/>
          </p:cNvGraphicFramePr>
          <p:nvPr>
            <p:extLst>
              <p:ext uri="{D42A27DB-BD31-4B8C-83A1-F6EECF244321}">
                <p14:modId xmlns:p14="http://schemas.microsoft.com/office/powerpoint/2010/main" val="361926475"/>
              </p:ext>
            </p:extLst>
          </p:nvPr>
        </p:nvGraphicFramePr>
        <p:xfrm>
          <a:off x="3503712" y="1268760"/>
          <a:ext cx="5400600" cy="4846320"/>
        </p:xfrm>
        <a:graphic>
          <a:graphicData uri="http://schemas.openxmlformats.org/drawingml/2006/table">
            <a:tbl>
              <a:tblPr firstRow="1" bandRow="1">
                <a:tableStyleId>{5C22544A-7EE6-4342-B048-85BDC9FD1C3A}</a:tableStyleId>
              </a:tblPr>
              <a:tblGrid>
                <a:gridCol w="2698732">
                  <a:extLst>
                    <a:ext uri="{9D8B030D-6E8A-4147-A177-3AD203B41FA5}">
                      <a16:colId xmlns:a16="http://schemas.microsoft.com/office/drawing/2014/main" val="20000"/>
                    </a:ext>
                  </a:extLst>
                </a:gridCol>
                <a:gridCol w="2701868">
                  <a:extLst>
                    <a:ext uri="{9D8B030D-6E8A-4147-A177-3AD203B41FA5}">
                      <a16:colId xmlns:a16="http://schemas.microsoft.com/office/drawing/2014/main" val="20001"/>
                    </a:ext>
                  </a:extLst>
                </a:gridCol>
              </a:tblGrid>
              <a:tr h="312294">
                <a:tc>
                  <a:txBody>
                    <a:bodyPr/>
                    <a:lstStyle/>
                    <a:p>
                      <a:pPr algn="ctr"/>
                      <a:r>
                        <a:rPr lang="en-US" dirty="0" err="1">
                          <a:solidFill>
                            <a:schemeClr val="tx1"/>
                          </a:solidFill>
                        </a:rPr>
                        <a:t>stdin</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err="1">
                          <a:solidFill>
                            <a:schemeClr val="tx1"/>
                          </a:solidFill>
                        </a:rPr>
                        <a:t>stdout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407478">
                <a:tc>
                  <a:txBody>
                    <a:bodyPr/>
                    <a:lstStyle/>
                    <a:p>
                      <a:pPr rtl="0"/>
                      <a:r>
                        <a:rPr lang="en-US" sz="1800" b="0" i="0" kern="1200">
                          <a:solidFill>
                            <a:schemeClr val="dk1"/>
                          </a:solidFill>
                          <a:effectLst/>
                          <a:latin typeface="Lato" panose="020F0502020204030203" pitchFamily="34" charset="0"/>
                          <a:ea typeface="Lato" panose="020F0502020204030203" pitchFamily="34" charset="0"/>
                          <a:cs typeface="Lato" panose="020F0502020204030203" pitchFamily="34" charset="0"/>
                        </a:rPr>
                        <a:t>Peter Newman</a:t>
                      </a:r>
                    </a:p>
                    <a:p>
                      <a:pPr rtl="0"/>
                      <a:r>
                        <a:rPr lang="en-US" sz="1800" b="0" i="0" kern="1200">
                          <a:solidFill>
                            <a:schemeClr val="dk1"/>
                          </a:solidFill>
                          <a:effectLst/>
                          <a:latin typeface="Lato" panose="020F0502020204030203" pitchFamily="34" charset="0"/>
                          <a:ea typeface="Lato" panose="020F0502020204030203" pitchFamily="34" charset="0"/>
                          <a:cs typeface="Lato" panose="020F0502020204030203" pitchFamily="34" charset="0"/>
                        </a:rPr>
                        <a:t>Michael Thomas</a:t>
                      </a:r>
                    </a:p>
                    <a:p>
                      <a:pPr rtl="0"/>
                      <a:r>
                        <a:rPr lang="en-US" sz="1800" b="0" i="0" kern="1200">
                          <a:solidFill>
                            <a:schemeClr val="dk1"/>
                          </a:solidFill>
                          <a:effectLst/>
                          <a:latin typeface="Lato" panose="020F0502020204030203" pitchFamily="34" charset="0"/>
                          <a:ea typeface="Lato" panose="020F0502020204030203" pitchFamily="34" charset="0"/>
                          <a:cs typeface="Lato" panose="020F0502020204030203" pitchFamily="34" charset="0"/>
                        </a:rPr>
                        <a:t>John David</a:t>
                      </a:r>
                    </a:p>
                    <a:p>
                      <a:pPr rtl="0"/>
                      <a:r>
                        <a:rPr lang="en-US" sz="1800" b="0" i="0" kern="1200">
                          <a:solidFill>
                            <a:schemeClr val="dk1"/>
                          </a:solidFill>
                          <a:effectLst/>
                          <a:latin typeface="Lato" panose="020F0502020204030203" pitchFamily="34" charset="0"/>
                          <a:ea typeface="Lato" panose="020F0502020204030203" pitchFamily="34" charset="0"/>
                          <a:cs typeface="Lato" panose="020F0502020204030203" pitchFamily="34" charset="0"/>
                        </a:rPr>
                        <a:t>Paul Mark</a:t>
                      </a:r>
                    </a:p>
                    <a:p>
                      <a:pPr rtl="0"/>
                      <a:r>
                        <a:rPr lang="en-US" sz="1800" b="0" i="0" kern="1200">
                          <a:solidFill>
                            <a:schemeClr val="dk1"/>
                          </a:solidFill>
                          <a:effectLst/>
                          <a:latin typeface="Lato" panose="020F0502020204030203" pitchFamily="34" charset="0"/>
                          <a:ea typeface="Lato" panose="020F0502020204030203" pitchFamily="34" charset="0"/>
                          <a:cs typeface="Lato" panose="020F0502020204030203" pitchFamily="34" charset="0"/>
                        </a:rPr>
                        <a:t>Stephan Mark</a:t>
                      </a:r>
                    </a:p>
                    <a:p>
                      <a:pPr rtl="0"/>
                      <a:r>
                        <a:rPr lang="en-US" sz="1800" b="0" i="0" kern="1200">
                          <a:solidFill>
                            <a:schemeClr val="dk1"/>
                          </a:solidFill>
                          <a:effectLst/>
                          <a:latin typeface="Lato" panose="020F0502020204030203" pitchFamily="34" charset="0"/>
                          <a:ea typeface="Lato" panose="020F0502020204030203" pitchFamily="34" charset="0"/>
                          <a:cs typeface="Lato" panose="020F0502020204030203" pitchFamily="34" charset="0"/>
                        </a:rPr>
                        <a:t>Pierre Thomas</a:t>
                      </a:r>
                    </a:p>
                    <a:p>
                      <a:pPr rtl="0"/>
                      <a:r>
                        <a:rPr lang="en-US" sz="1800" b="0" i="0" kern="1200">
                          <a:solidFill>
                            <a:schemeClr val="dk1"/>
                          </a:solidFill>
                          <a:effectLst/>
                          <a:latin typeface="Lato" panose="020F0502020204030203" pitchFamily="34" charset="0"/>
                          <a:ea typeface="Lato" panose="020F0502020204030203" pitchFamily="34" charset="0"/>
                          <a:cs typeface="Lato" panose="020F0502020204030203" pitchFamily="34" charset="0"/>
                        </a:rPr>
                        <a:t>Mark Newman</a:t>
                      </a:r>
                    </a:p>
                    <a:p>
                      <a:pPr rtl="0"/>
                      <a:r>
                        <a:rPr lang="en-US" sz="1800" b="0" i="0" kern="1200">
                          <a:solidFill>
                            <a:schemeClr val="dk1"/>
                          </a:solidFill>
                          <a:effectLst/>
                          <a:latin typeface="Lato" panose="020F0502020204030203" pitchFamily="34" charset="0"/>
                          <a:ea typeface="Lato" panose="020F0502020204030203" pitchFamily="34" charset="0"/>
                          <a:cs typeface="Lato" panose="020F0502020204030203" pitchFamily="34" charset="0"/>
                        </a:rPr>
                        <a:t>Bill David</a:t>
                      </a:r>
                    </a:p>
                    <a:p>
                      <a:pPr rtl="0"/>
                      <a:r>
                        <a:rPr lang="en-US" sz="1800" b="0" i="0" kern="1200">
                          <a:solidFill>
                            <a:schemeClr val="dk1"/>
                          </a:solidFill>
                          <a:effectLst/>
                          <a:latin typeface="Lato" panose="020F0502020204030203" pitchFamily="34" charset="0"/>
                          <a:ea typeface="Lato" panose="020F0502020204030203" pitchFamily="34" charset="0"/>
                          <a:cs typeface="Lato" panose="020F0502020204030203" pitchFamily="34" charset="0"/>
                        </a:rPr>
                        <a:t>David Newman</a:t>
                      </a:r>
                    </a:p>
                    <a:p>
                      <a:pPr rtl="0"/>
                      <a:r>
                        <a:rPr lang="en-US" sz="1800" b="0" i="0" kern="1200">
                          <a:solidFill>
                            <a:schemeClr val="dk1"/>
                          </a:solidFill>
                          <a:effectLst/>
                          <a:latin typeface="Lato" panose="020F0502020204030203" pitchFamily="34" charset="0"/>
                          <a:ea typeface="Lato" panose="020F0502020204030203" pitchFamily="34" charset="0"/>
                          <a:cs typeface="Lato" panose="020F0502020204030203" pitchFamily="34" charset="0"/>
                        </a:rPr>
                        <a:t>Thomas Mark</a:t>
                      </a:r>
                    </a:p>
                    <a:p>
                      <a:pPr rtl="0"/>
                      <a:r>
                        <a:rPr lang="en-US" sz="1800" b="0" i="0" kern="1200">
                          <a:solidFill>
                            <a:schemeClr val="dk1"/>
                          </a:solidFill>
                          <a:effectLst/>
                          <a:latin typeface="Lato" panose="020F0502020204030203" pitchFamily="34" charset="0"/>
                          <a:ea typeface="Lato" panose="020F0502020204030203" pitchFamily="34" charset="0"/>
                          <a:cs typeface="Lato" panose="020F0502020204030203" pitchFamily="34" charset="0"/>
                        </a:rPr>
                        <a:t>***</a:t>
                      </a:r>
                    </a:p>
                    <a:p>
                      <a:pPr rtl="0"/>
                      <a:r>
                        <a:rPr lang="en-US" sz="1800" b="0" i="0" kern="1200">
                          <a:solidFill>
                            <a:schemeClr val="dk1"/>
                          </a:solidFill>
                          <a:effectLst/>
                          <a:latin typeface="Lato" panose="020F0502020204030203" pitchFamily="34" charset="0"/>
                          <a:ea typeface="Lato" panose="020F0502020204030203" pitchFamily="34" charset="0"/>
                          <a:cs typeface="Lato" panose="020F0502020204030203" pitchFamily="34" charset="0"/>
                        </a:rPr>
                        <a:t>descendants Newman</a:t>
                      </a:r>
                    </a:p>
                    <a:p>
                      <a:pPr rtl="0"/>
                      <a:r>
                        <a:rPr lang="en-US" sz="1800" b="0" i="0" kern="1200">
                          <a:solidFill>
                            <a:schemeClr val="dk1"/>
                          </a:solidFill>
                          <a:effectLst/>
                          <a:latin typeface="Lato" panose="020F0502020204030203" pitchFamily="34" charset="0"/>
                          <a:ea typeface="Lato" panose="020F0502020204030203" pitchFamily="34" charset="0"/>
                          <a:cs typeface="Lato" panose="020F0502020204030203" pitchFamily="34" charset="0"/>
                        </a:rPr>
                        <a:t>descendants Mark</a:t>
                      </a:r>
                    </a:p>
                    <a:p>
                      <a:pPr rtl="0"/>
                      <a:r>
                        <a:rPr lang="en-US" sz="1800" b="0" i="0" kern="1200">
                          <a:solidFill>
                            <a:schemeClr val="dk1"/>
                          </a:solidFill>
                          <a:effectLst/>
                          <a:latin typeface="Lato" panose="020F0502020204030203" pitchFamily="34" charset="0"/>
                          <a:ea typeface="Lato" panose="020F0502020204030203" pitchFamily="34" charset="0"/>
                          <a:cs typeface="Lato" panose="020F0502020204030203" pitchFamily="34" charset="0"/>
                        </a:rPr>
                        <a:t>descendants David</a:t>
                      </a:r>
                    </a:p>
                    <a:p>
                      <a:pPr rtl="0"/>
                      <a:r>
                        <a:rPr lang="en-US" sz="1800" b="0" i="0" kern="1200">
                          <a:solidFill>
                            <a:schemeClr val="dk1"/>
                          </a:solidFill>
                          <a:effectLst/>
                          <a:latin typeface="Lato" panose="020F0502020204030203" pitchFamily="34" charset="0"/>
                          <a:ea typeface="Lato" panose="020F0502020204030203" pitchFamily="34" charset="0"/>
                          <a:cs typeface="Lato" panose="020F0502020204030203" pitchFamily="34" charset="0"/>
                        </a:rPr>
                        <a:t>generation Mark</a:t>
                      </a:r>
                    </a:p>
                    <a:p>
                      <a:pPr rtl="0"/>
                      <a:r>
                        <a:rPr lang="en-US" sz="1800" b="0" i="0" kern="1200">
                          <a:solidFill>
                            <a:schemeClr val="dk1"/>
                          </a:solidFill>
                          <a:effectLst/>
                          <a:latin typeface="Lato" panose="020F0502020204030203" pitchFamily="34" charset="0"/>
                          <a:ea typeface="Lato" panose="020F0502020204030203" pitchFamily="34" charset="0"/>
                          <a:cs typeface="Lato" panose="020F0502020204030203"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en-US" sz="1800" b="0" i="0" kern="1200">
                          <a:solidFill>
                            <a:schemeClr val="dk1"/>
                          </a:solidFill>
                          <a:effectLst/>
                          <a:latin typeface="Lato" panose="020F0502020204030203" pitchFamily="34" charset="0"/>
                          <a:ea typeface="Lato" panose="020F0502020204030203" pitchFamily="34" charset="0"/>
                          <a:cs typeface="Lato" panose="020F0502020204030203" pitchFamily="34" charset="0"/>
                        </a:rPr>
                        <a:t>10 </a:t>
                      </a:r>
                    </a:p>
                    <a:p>
                      <a:pPr rtl="0"/>
                      <a:r>
                        <a:rPr lang="en-US" sz="1800" b="0" i="0" kern="1200">
                          <a:solidFill>
                            <a:schemeClr val="dk1"/>
                          </a:solidFill>
                          <a:effectLst/>
                          <a:latin typeface="Lato" panose="020F0502020204030203" pitchFamily="34" charset="0"/>
                          <a:ea typeface="Lato" panose="020F0502020204030203" pitchFamily="34" charset="0"/>
                          <a:cs typeface="Lato" panose="020F0502020204030203" pitchFamily="34" charset="0"/>
                        </a:rPr>
                        <a:t>5 </a:t>
                      </a:r>
                    </a:p>
                    <a:p>
                      <a:pPr rtl="0"/>
                      <a:r>
                        <a:rPr lang="en-US" sz="1800" b="0" i="0" kern="1200">
                          <a:solidFill>
                            <a:schemeClr val="dk1"/>
                          </a:solidFill>
                          <a:effectLst/>
                          <a:latin typeface="Lato" panose="020F0502020204030203" pitchFamily="34" charset="0"/>
                          <a:ea typeface="Lato" panose="020F0502020204030203" pitchFamily="34" charset="0"/>
                          <a:cs typeface="Lato" panose="020F0502020204030203" pitchFamily="34" charset="0"/>
                        </a:rPr>
                        <a:t>2 </a:t>
                      </a:r>
                    </a:p>
                    <a:p>
                      <a:pPr rtl="0"/>
                      <a:r>
                        <a:rPr lang="en-US" sz="1800" b="0" i="0" kern="1200">
                          <a:solidFill>
                            <a:schemeClr val="dk1"/>
                          </a:solidFill>
                          <a:effectLst/>
                          <a:latin typeface="Lato" panose="020F0502020204030203" pitchFamily="34" charset="0"/>
                          <a:ea typeface="Lato" panose="020F0502020204030203" pitchFamily="34" charset="0"/>
                          <a:cs typeface="Lato" panose="020F0502020204030203"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056482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25</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CÂY GIA PHẢ</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a:t>Cấu trúc dữ liệu:</a:t>
            </a:r>
          </a:p>
          <a:p>
            <a:pPr marL="0" indent="0">
              <a:buNone/>
            </a:pPr>
            <a:endParaRPr lang="en-US" sz="2000">
              <a:latin typeface="Consolas" panose="020B0609020204030204" pitchFamily="49" charset="0"/>
            </a:endParaRPr>
          </a:p>
          <a:p>
            <a:endParaRPr lang="en-US"/>
          </a:p>
          <a:p>
            <a:endParaRPr lang="en-US"/>
          </a:p>
          <a:p>
            <a:pPr marL="0" indent="0">
              <a:buNone/>
            </a:pPr>
            <a:endParaRPr lang="en-US"/>
          </a:p>
          <a:p>
            <a:pPr marL="0" indent="0">
              <a:buNone/>
            </a:pPr>
            <a:endParaRPr lang="en-US"/>
          </a:p>
          <a:p>
            <a:r>
              <a:rPr lang="en-US"/>
              <a:t>Tạo một node mới với tham số name truyền vào cho hàm:</a:t>
            </a:r>
          </a:p>
          <a:p>
            <a:endParaRPr lang="en-US"/>
          </a:p>
        </p:txBody>
      </p:sp>
      <p:sp>
        <p:nvSpPr>
          <p:cNvPr id="4" name="Rectangle 3">
            <a:extLst>
              <a:ext uri="{FF2B5EF4-FFF2-40B4-BE49-F238E27FC236}">
                <a16:creationId xmlns:a16="http://schemas.microsoft.com/office/drawing/2014/main" id="{7DE3001A-B466-A821-C604-8579526FD543}"/>
              </a:ext>
            </a:extLst>
          </p:cNvPr>
          <p:cNvSpPr txBox="1">
            <a:spLocks noChangeArrowheads="1"/>
          </p:cNvSpPr>
          <p:nvPr/>
        </p:nvSpPr>
        <p:spPr>
          <a:xfrm>
            <a:off x="4007768" y="1146647"/>
            <a:ext cx="7128792" cy="1968478"/>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typedef struct Node{</a:t>
            </a:r>
          </a:p>
          <a:p>
            <a:pPr marL="0" indent="0">
              <a:buNone/>
            </a:pPr>
            <a:r>
              <a:rPr lang="en-US" sz="1400">
                <a:latin typeface="Consolas" panose="020B0609020204030204" pitchFamily="49" charset="0"/>
              </a:rPr>
              <a:t>    char name[MAX_LEN];</a:t>
            </a:r>
          </a:p>
          <a:p>
            <a:pPr marL="0" indent="0">
              <a:buNone/>
            </a:pPr>
            <a:r>
              <a:rPr lang="en-US" sz="1400">
                <a:latin typeface="Consolas" panose="020B0609020204030204" pitchFamily="49" charset="0"/>
              </a:rPr>
              <a:t>    struct Node* leftMostChild;</a:t>
            </a:r>
          </a:p>
          <a:p>
            <a:pPr marL="0" indent="0">
              <a:buNone/>
            </a:pPr>
            <a:r>
              <a:rPr lang="en-US" sz="1400">
                <a:latin typeface="Consolas" panose="020B0609020204030204" pitchFamily="49" charset="0"/>
              </a:rPr>
              <a:t>    struct Node* rightSibling;</a:t>
            </a:r>
          </a:p>
          <a:p>
            <a:pPr marL="0" indent="0">
              <a:buNone/>
            </a:pPr>
            <a:r>
              <a:rPr lang="en-US" sz="1400">
                <a:latin typeface="Consolas" panose="020B0609020204030204" pitchFamily="49" charset="0"/>
              </a:rPr>
              <a:t>    struct Node* parent;</a:t>
            </a:r>
          </a:p>
          <a:p>
            <a:pPr marL="0" indent="0">
              <a:buNone/>
            </a:pPr>
            <a:r>
              <a:rPr lang="en-US" sz="1400">
                <a:latin typeface="Consolas" panose="020B0609020204030204" pitchFamily="49" charset="0"/>
              </a:rPr>
              <a:t>}Node;</a:t>
            </a:r>
          </a:p>
        </p:txBody>
      </p:sp>
      <p:sp>
        <p:nvSpPr>
          <p:cNvPr id="5" name="Rectangle 3">
            <a:extLst>
              <a:ext uri="{FF2B5EF4-FFF2-40B4-BE49-F238E27FC236}">
                <a16:creationId xmlns:a16="http://schemas.microsoft.com/office/drawing/2014/main" id="{82EF79AA-52BB-F91E-5C0E-C142FAA65CBC}"/>
              </a:ext>
            </a:extLst>
          </p:cNvPr>
          <p:cNvSpPr txBox="1">
            <a:spLocks noChangeArrowheads="1"/>
          </p:cNvSpPr>
          <p:nvPr/>
        </p:nvSpPr>
        <p:spPr>
          <a:xfrm>
            <a:off x="4011095" y="3861048"/>
            <a:ext cx="7128792" cy="2448272"/>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Node* makeNode(const char* name){</a:t>
            </a:r>
          </a:p>
          <a:p>
            <a:pPr marL="0" indent="0">
              <a:buNone/>
            </a:pPr>
            <a:r>
              <a:rPr lang="en-US" sz="1400">
                <a:latin typeface="Consolas" panose="020B0609020204030204" pitchFamily="49" charset="0"/>
              </a:rPr>
              <a:t>    Node* p = (Node*)malloc(sizeof(Node));</a:t>
            </a:r>
          </a:p>
          <a:p>
            <a:pPr marL="0" indent="0">
              <a:buNone/>
            </a:pPr>
            <a:r>
              <a:rPr lang="en-US" sz="1400">
                <a:latin typeface="Consolas" panose="020B0609020204030204" pitchFamily="49" charset="0"/>
              </a:rPr>
              <a:t>    strcpy(p-&gt;name,name);</a:t>
            </a:r>
          </a:p>
          <a:p>
            <a:pPr marL="0" indent="0">
              <a:buNone/>
            </a:pPr>
            <a:r>
              <a:rPr lang="en-US" sz="1400">
                <a:latin typeface="Consolas" panose="020B0609020204030204" pitchFamily="49" charset="0"/>
              </a:rPr>
              <a:t>    p-&gt;leftMostChild = NULL;</a:t>
            </a:r>
          </a:p>
          <a:p>
            <a:pPr marL="0" indent="0">
              <a:buNone/>
            </a:pPr>
            <a:r>
              <a:rPr lang="en-US" sz="1400">
                <a:latin typeface="Consolas" panose="020B0609020204030204" pitchFamily="49" charset="0"/>
              </a:rPr>
              <a:t>    p-&gt;rightSibling = NULL;</a:t>
            </a:r>
          </a:p>
          <a:p>
            <a:pPr marL="0" indent="0">
              <a:buNone/>
            </a:pPr>
            <a:r>
              <a:rPr lang="en-US" sz="1400">
                <a:latin typeface="Consolas" panose="020B0609020204030204" pitchFamily="49" charset="0"/>
              </a:rPr>
              <a:t>    p-&gt;parent = NULL;</a:t>
            </a:r>
          </a:p>
          <a:p>
            <a:pPr marL="0" indent="0">
              <a:buNone/>
            </a:pPr>
            <a:r>
              <a:rPr lang="en-US" sz="1400">
                <a:latin typeface="Consolas" panose="020B0609020204030204" pitchFamily="49" charset="0"/>
              </a:rPr>
              <a:t>    return p;</a:t>
            </a:r>
          </a:p>
          <a:p>
            <a:pPr marL="0" indent="0">
              <a:buNone/>
            </a:pPr>
            <a:r>
              <a:rPr lang="en-US" sz="1400">
                <a:latin typeface="Consolas" panose="020B0609020204030204" pitchFamily="49" charset="0"/>
              </a:rPr>
              <a:t>}</a:t>
            </a:r>
          </a:p>
        </p:txBody>
      </p:sp>
    </p:spTree>
    <p:extLst>
      <p:ext uri="{BB962C8B-B14F-4D97-AF65-F5344CB8AC3E}">
        <p14:creationId xmlns:p14="http://schemas.microsoft.com/office/powerpoint/2010/main" val="2173561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26</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CÂY GIA PHẢ– MÃ GIẢ</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a:t>Thêm một node child vào con trái nhất của node parent trên cây và tìm kiếm theo tên</a:t>
            </a:r>
          </a:p>
          <a:p>
            <a:pPr marL="0" indent="0">
              <a:buNone/>
            </a:pPr>
            <a:endParaRPr lang="en-US" sz="2000">
              <a:latin typeface="Consolas" panose="020B0609020204030204" pitchFamily="49" charset="0"/>
            </a:endParaRPr>
          </a:p>
          <a:p>
            <a:endParaRPr lang="en-US"/>
          </a:p>
          <a:p>
            <a:endParaRPr lang="en-US"/>
          </a:p>
          <a:p>
            <a:pPr marL="0" indent="0">
              <a:buNone/>
            </a:pPr>
            <a:endParaRPr lang="en-US"/>
          </a:p>
          <a:p>
            <a:pPr marL="0" indent="0">
              <a:buNone/>
            </a:pPr>
            <a:endParaRPr lang="en-US"/>
          </a:p>
        </p:txBody>
      </p:sp>
      <p:sp>
        <p:nvSpPr>
          <p:cNvPr id="5" name="Rectangle 3">
            <a:extLst>
              <a:ext uri="{FF2B5EF4-FFF2-40B4-BE49-F238E27FC236}">
                <a16:creationId xmlns:a16="http://schemas.microsoft.com/office/drawing/2014/main" id="{82EF79AA-52BB-F91E-5C0E-C142FAA65CBC}"/>
              </a:ext>
            </a:extLst>
          </p:cNvPr>
          <p:cNvSpPr txBox="1">
            <a:spLocks noChangeArrowheads="1"/>
          </p:cNvSpPr>
          <p:nvPr/>
        </p:nvSpPr>
        <p:spPr>
          <a:xfrm>
            <a:off x="1487488" y="1484784"/>
            <a:ext cx="4680520"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void addChild(Node* child, Node* parent){</a:t>
            </a:r>
          </a:p>
          <a:p>
            <a:pPr marL="0" indent="0">
              <a:buNone/>
            </a:pPr>
            <a:r>
              <a:rPr lang="en-US" sz="1400">
                <a:latin typeface="Consolas" panose="020B0609020204030204" pitchFamily="49" charset="0"/>
              </a:rPr>
              <a:t>    child.parent = parent</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if parent.leftMostChild is NULL then</a:t>
            </a:r>
          </a:p>
          <a:p>
            <a:pPr marL="0" indent="0">
              <a:buNone/>
            </a:pPr>
            <a:r>
              <a:rPr lang="en-US" sz="1400">
                <a:latin typeface="Consolas" panose="020B0609020204030204" pitchFamily="49" charset="0"/>
              </a:rPr>
              <a:t>        parent.leftMostChild = child</a:t>
            </a:r>
          </a:p>
          <a:p>
            <a:pPr marL="0" indent="0">
              <a:buNone/>
            </a:pPr>
            <a:r>
              <a:rPr lang="en-US" sz="1400">
                <a:latin typeface="Consolas" panose="020B0609020204030204" pitchFamily="49" charset="0"/>
              </a:rPr>
              <a:t>    else</a:t>
            </a:r>
          </a:p>
          <a:p>
            <a:pPr marL="0" indent="0">
              <a:buNone/>
            </a:pPr>
            <a:r>
              <a:rPr lang="en-US" sz="1400">
                <a:latin typeface="Consolas" panose="020B0609020204030204" pitchFamily="49" charset="0"/>
              </a:rPr>
              <a:t>        p = parent.leftMostChild</a:t>
            </a:r>
          </a:p>
          <a:p>
            <a:pPr marL="0" indent="0">
              <a:buNone/>
            </a:pPr>
            <a:r>
              <a:rPr lang="en-US" sz="1400">
                <a:latin typeface="Consolas" panose="020B0609020204030204" pitchFamily="49" charset="0"/>
              </a:rPr>
              <a:t>        while p.rightSibling is not NULL do</a:t>
            </a:r>
          </a:p>
          <a:p>
            <a:pPr marL="0" indent="0">
              <a:buNone/>
            </a:pPr>
            <a:r>
              <a:rPr lang="en-US" sz="1400">
                <a:latin typeface="Consolas" panose="020B0609020204030204" pitchFamily="49" charset="0"/>
              </a:rPr>
              <a:t>            p = p.rightSibling</a:t>
            </a:r>
          </a:p>
          <a:p>
            <a:pPr marL="0" indent="0">
              <a:buNone/>
            </a:pPr>
            <a:r>
              <a:rPr lang="en-US" sz="1400">
                <a:latin typeface="Consolas" panose="020B0609020204030204" pitchFamily="49" charset="0"/>
              </a:rPr>
              <a:t>        end while</a:t>
            </a:r>
          </a:p>
          <a:p>
            <a:pPr marL="0" indent="0">
              <a:buNone/>
            </a:pPr>
            <a:r>
              <a:rPr lang="en-US" sz="1400">
                <a:latin typeface="Consolas" panose="020B0609020204030204" pitchFamily="49" charset="0"/>
              </a:rPr>
              <a:t>        p.rightSibling = child</a:t>
            </a:r>
          </a:p>
          <a:p>
            <a:pPr marL="0" indent="0">
              <a:buNone/>
            </a:pPr>
            <a:r>
              <a:rPr lang="en-US" sz="1400">
                <a:latin typeface="Consolas" panose="020B0609020204030204" pitchFamily="49" charset="0"/>
              </a:rPr>
              <a:t>    end if}</a:t>
            </a:r>
          </a:p>
        </p:txBody>
      </p:sp>
      <p:sp>
        <p:nvSpPr>
          <p:cNvPr id="6" name="Rectangle 3">
            <a:extLst>
              <a:ext uri="{FF2B5EF4-FFF2-40B4-BE49-F238E27FC236}">
                <a16:creationId xmlns:a16="http://schemas.microsoft.com/office/drawing/2014/main" id="{E3284AE0-DDBB-66A2-E85E-8C40C16FD0CD}"/>
              </a:ext>
            </a:extLst>
          </p:cNvPr>
          <p:cNvSpPr txBox="1">
            <a:spLocks noChangeArrowheads="1"/>
          </p:cNvSpPr>
          <p:nvPr/>
        </p:nvSpPr>
        <p:spPr>
          <a:xfrm>
            <a:off x="6600056" y="1484784"/>
            <a:ext cx="5112568" cy="4752528"/>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1400">
                <a:latin typeface="Consolas" panose="020B0609020204030204" pitchFamily="49" charset="0"/>
              </a:rPr>
              <a:t>Node* findNode(char* name){</a:t>
            </a:r>
          </a:p>
          <a:p>
            <a:pPr marL="0" indent="0">
              <a:buNone/>
            </a:pPr>
            <a:r>
              <a:rPr lang="nl-NL" sz="1400">
                <a:latin typeface="Consolas" panose="020B0609020204030204" pitchFamily="49" charset="0"/>
              </a:rPr>
              <a:t>    </a:t>
            </a:r>
            <a:r>
              <a:rPr lang="en-US" sz="1400">
                <a:latin typeface="Consolas" panose="020B0609020204030204" pitchFamily="49" charset="0"/>
              </a:rPr>
              <a:t> for i from 0 to n - 1 do</a:t>
            </a:r>
          </a:p>
          <a:p>
            <a:pPr marL="0" indent="0">
              <a:buNone/>
            </a:pPr>
            <a:r>
              <a:rPr lang="en-US" sz="1400">
                <a:latin typeface="Consolas" panose="020B0609020204030204" pitchFamily="49" charset="0"/>
              </a:rPr>
              <a:t>        if strcmp(nodes[i].name, name) equals 0        then</a:t>
            </a:r>
          </a:p>
          <a:p>
            <a:pPr marL="0" indent="0">
              <a:buNone/>
            </a:pPr>
            <a:r>
              <a:rPr lang="en-US" sz="1400">
                <a:latin typeface="Consolas" panose="020B0609020204030204" pitchFamily="49" charset="0"/>
              </a:rPr>
              <a:t>            return nodes[i]</a:t>
            </a:r>
          </a:p>
          <a:p>
            <a:pPr marL="0" indent="0">
              <a:buNone/>
            </a:pPr>
            <a:r>
              <a:rPr lang="en-US" sz="1400">
                <a:latin typeface="Consolas" panose="020B0609020204030204" pitchFamily="49" charset="0"/>
              </a:rPr>
              <a:t>        end if</a:t>
            </a:r>
          </a:p>
          <a:p>
            <a:pPr marL="0" indent="0">
              <a:buNone/>
            </a:pPr>
            <a:r>
              <a:rPr lang="en-US" sz="1400">
                <a:latin typeface="Consolas" panose="020B0609020204030204" pitchFamily="49" charset="0"/>
              </a:rPr>
              <a:t>    end for</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return NULL</a:t>
            </a:r>
          </a:p>
          <a:p>
            <a:pPr marL="0" indent="0">
              <a:buNone/>
            </a:pPr>
            <a:r>
              <a:rPr lang="nl-NL" sz="1400">
                <a:latin typeface="Consolas" panose="020B0609020204030204" pitchFamily="49" charset="0"/>
              </a:rPr>
              <a:t>}</a:t>
            </a:r>
            <a:endParaRPr lang="en-US" sz="1400">
              <a:latin typeface="Consolas" panose="020B0609020204030204" pitchFamily="49" charset="0"/>
            </a:endParaRPr>
          </a:p>
        </p:txBody>
      </p:sp>
    </p:spTree>
    <p:extLst>
      <p:ext uri="{BB962C8B-B14F-4D97-AF65-F5344CB8AC3E}">
        <p14:creationId xmlns:p14="http://schemas.microsoft.com/office/powerpoint/2010/main" val="4211689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27</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a:xfrm>
            <a:off x="338736" y="112543"/>
            <a:ext cx="11661920" cy="436098"/>
          </a:xfrm>
        </p:spPr>
        <p:txBody>
          <a:bodyPr/>
          <a:lstStyle/>
          <a:p>
            <a:r>
              <a:rPr lang="en-US" sz="2800"/>
              <a:t>BÀI TOÁN CÂY GIA PHẢ– MÃ GIẢ </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sz="2000"/>
              <a:t>Tính số lượng hậu duệ (các con cháu) và số lượng thế hệ (độ sâu tối đa các cây con) của một node:</a:t>
            </a:r>
          </a:p>
          <a:p>
            <a:endParaRPr lang="en-US"/>
          </a:p>
          <a:p>
            <a:endParaRPr lang="en-US"/>
          </a:p>
          <a:p>
            <a:pPr marL="0" indent="0">
              <a:buNone/>
            </a:pPr>
            <a:endParaRPr lang="en-US"/>
          </a:p>
          <a:p>
            <a:pPr marL="0" indent="0">
              <a:buNone/>
            </a:pPr>
            <a:endParaRPr lang="en-US"/>
          </a:p>
        </p:txBody>
      </p:sp>
      <p:sp>
        <p:nvSpPr>
          <p:cNvPr id="6" name="Rectangle 3">
            <a:extLst>
              <a:ext uri="{FF2B5EF4-FFF2-40B4-BE49-F238E27FC236}">
                <a16:creationId xmlns:a16="http://schemas.microsoft.com/office/drawing/2014/main" id="{4D08152B-FABD-D083-E9EA-04B9809B9A50}"/>
              </a:ext>
            </a:extLst>
          </p:cNvPr>
          <p:cNvSpPr txBox="1">
            <a:spLocks noChangeArrowheads="1"/>
          </p:cNvSpPr>
          <p:nvPr/>
        </p:nvSpPr>
        <p:spPr>
          <a:xfrm>
            <a:off x="1487488" y="1484784"/>
            <a:ext cx="4104456"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int countNodes(Node* nod){</a:t>
            </a:r>
          </a:p>
          <a:p>
            <a:pPr marL="0" indent="0">
              <a:buNone/>
            </a:pPr>
            <a:r>
              <a:rPr lang="en-US" sz="1400">
                <a:latin typeface="Consolas" panose="020B0609020204030204" pitchFamily="49" charset="0"/>
              </a:rPr>
              <a:t>if nod is NULL then</a:t>
            </a:r>
          </a:p>
          <a:p>
            <a:pPr marL="0" indent="0">
              <a:buNone/>
            </a:pPr>
            <a:r>
              <a:rPr lang="en-US" sz="1400">
                <a:latin typeface="Consolas" panose="020B0609020204030204" pitchFamily="49" charset="0"/>
              </a:rPr>
              <a:t>        return 0</a:t>
            </a:r>
          </a:p>
          <a:p>
            <a:pPr marL="0" indent="0">
              <a:buNone/>
            </a:pPr>
            <a:r>
              <a:rPr lang="en-US" sz="1400">
                <a:latin typeface="Consolas" panose="020B0609020204030204" pitchFamily="49" charset="0"/>
              </a:rPr>
              <a:t>    end if</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p = nod.leftMostChild</a:t>
            </a:r>
          </a:p>
          <a:p>
            <a:pPr marL="0" indent="0">
              <a:buNone/>
            </a:pPr>
            <a:r>
              <a:rPr lang="en-US" sz="1400">
                <a:latin typeface="Consolas" panose="020B0609020204030204" pitchFamily="49" charset="0"/>
              </a:rPr>
              <a:t>    cnt = 1</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while p is not NULL do</a:t>
            </a:r>
          </a:p>
          <a:p>
            <a:pPr marL="0" indent="0">
              <a:buNone/>
            </a:pPr>
            <a:r>
              <a:rPr lang="en-US" sz="1400">
                <a:latin typeface="Consolas" panose="020B0609020204030204" pitchFamily="49" charset="0"/>
              </a:rPr>
              <a:t>        cnt = cnt + countNodes(p)</a:t>
            </a:r>
          </a:p>
          <a:p>
            <a:pPr marL="0" indent="0">
              <a:buNone/>
            </a:pPr>
            <a:r>
              <a:rPr lang="en-US" sz="1400">
                <a:latin typeface="Consolas" panose="020B0609020204030204" pitchFamily="49" charset="0"/>
              </a:rPr>
              <a:t>        p = p.rightSibling</a:t>
            </a:r>
          </a:p>
          <a:p>
            <a:pPr marL="0" indent="0">
              <a:buNone/>
            </a:pPr>
            <a:r>
              <a:rPr lang="en-US" sz="1400">
                <a:latin typeface="Consolas" panose="020B0609020204030204" pitchFamily="49" charset="0"/>
              </a:rPr>
              <a:t>    end while</a:t>
            </a:r>
          </a:p>
          <a:p>
            <a:pPr marL="0" indent="0">
              <a:buNone/>
            </a:pPr>
            <a:r>
              <a:rPr lang="en-US" sz="1400">
                <a:latin typeface="Consolas" panose="020B0609020204030204" pitchFamily="49" charset="0"/>
              </a:rPr>
              <a:t>    return cnt</a:t>
            </a:r>
          </a:p>
          <a:p>
            <a:pPr marL="0" indent="0">
              <a:buNone/>
            </a:pPr>
            <a:r>
              <a:rPr lang="en-US" sz="1400">
                <a:latin typeface="Consolas" panose="020B0609020204030204" pitchFamily="49" charset="0"/>
              </a:rPr>
              <a:t>}</a:t>
            </a:r>
          </a:p>
        </p:txBody>
      </p:sp>
      <p:sp>
        <p:nvSpPr>
          <p:cNvPr id="9" name="Rectangle 3">
            <a:extLst>
              <a:ext uri="{FF2B5EF4-FFF2-40B4-BE49-F238E27FC236}">
                <a16:creationId xmlns:a16="http://schemas.microsoft.com/office/drawing/2014/main" id="{122286C4-8345-9E37-7BDA-099A18BDF538}"/>
              </a:ext>
            </a:extLst>
          </p:cNvPr>
          <p:cNvSpPr txBox="1">
            <a:spLocks noChangeArrowheads="1"/>
          </p:cNvSpPr>
          <p:nvPr/>
        </p:nvSpPr>
        <p:spPr>
          <a:xfrm>
            <a:off x="6240016" y="1447321"/>
            <a:ext cx="4104456"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int height(Node* nod){</a:t>
            </a:r>
          </a:p>
          <a:p>
            <a:pPr marL="0" indent="0">
              <a:buNone/>
            </a:pPr>
            <a:r>
              <a:rPr lang="en-US" sz="1400">
                <a:latin typeface="Consolas" panose="020B0609020204030204" pitchFamily="49" charset="0"/>
              </a:rPr>
              <a:t>    if nod is NULL then</a:t>
            </a:r>
          </a:p>
          <a:p>
            <a:pPr marL="0" indent="0">
              <a:buNone/>
            </a:pPr>
            <a:r>
              <a:rPr lang="en-US" sz="1400">
                <a:latin typeface="Consolas" panose="020B0609020204030204" pitchFamily="49" charset="0"/>
              </a:rPr>
              <a:t>        return 0</a:t>
            </a:r>
          </a:p>
          <a:p>
            <a:pPr marL="0" indent="0">
              <a:buNone/>
            </a:pPr>
            <a:r>
              <a:rPr lang="en-US" sz="1400">
                <a:latin typeface="Consolas" panose="020B0609020204030204" pitchFamily="49" charset="0"/>
              </a:rPr>
              <a:t>    end if</a:t>
            </a:r>
          </a:p>
          <a:p>
            <a:pPr marL="0" indent="0">
              <a:buNone/>
            </a:pPr>
            <a:r>
              <a:rPr lang="en-US" sz="1400">
                <a:latin typeface="Consolas" panose="020B0609020204030204" pitchFamily="49" charset="0"/>
              </a:rPr>
              <a:t>    maxH = 0</a:t>
            </a:r>
          </a:p>
          <a:p>
            <a:pPr marL="0" indent="0">
              <a:buNone/>
            </a:pPr>
            <a:r>
              <a:rPr lang="en-US" sz="1400">
                <a:latin typeface="Consolas" panose="020B0609020204030204" pitchFamily="49" charset="0"/>
              </a:rPr>
              <a:t>    p = nod.leftMostChild</a:t>
            </a:r>
          </a:p>
          <a:p>
            <a:pPr marL="0" indent="0">
              <a:buNone/>
            </a:pPr>
            <a:r>
              <a:rPr lang="en-US" sz="1400">
                <a:latin typeface="Consolas" panose="020B0609020204030204" pitchFamily="49" charset="0"/>
              </a:rPr>
              <a:t>    while p is not NULL do</a:t>
            </a:r>
          </a:p>
          <a:p>
            <a:pPr marL="0" indent="0">
              <a:buNone/>
            </a:pPr>
            <a:r>
              <a:rPr lang="en-US" sz="1400">
                <a:latin typeface="Consolas" panose="020B0609020204030204" pitchFamily="49" charset="0"/>
              </a:rPr>
              <a:t>        h = height(p)</a:t>
            </a:r>
          </a:p>
          <a:p>
            <a:pPr marL="0" indent="0">
              <a:buNone/>
            </a:pPr>
            <a:r>
              <a:rPr lang="en-US" sz="1400">
                <a:latin typeface="Consolas" panose="020B0609020204030204" pitchFamily="49" charset="0"/>
              </a:rPr>
              <a:t>        if h &gt; maxH then</a:t>
            </a:r>
          </a:p>
          <a:p>
            <a:pPr marL="0" indent="0">
              <a:buNone/>
            </a:pPr>
            <a:r>
              <a:rPr lang="en-US" sz="1400">
                <a:latin typeface="Consolas" panose="020B0609020204030204" pitchFamily="49" charset="0"/>
              </a:rPr>
              <a:t>            maxH = h</a:t>
            </a:r>
          </a:p>
          <a:p>
            <a:pPr marL="0" indent="0">
              <a:buNone/>
            </a:pPr>
            <a:r>
              <a:rPr lang="en-US" sz="1400">
                <a:latin typeface="Consolas" panose="020B0609020204030204" pitchFamily="49" charset="0"/>
              </a:rPr>
              <a:t>        end if</a:t>
            </a:r>
          </a:p>
          <a:p>
            <a:pPr marL="0" indent="0">
              <a:buNone/>
            </a:pPr>
            <a:r>
              <a:rPr lang="en-US" sz="1400">
                <a:latin typeface="Consolas" panose="020B0609020204030204" pitchFamily="49" charset="0"/>
              </a:rPr>
              <a:t>        p = p.rightSibling</a:t>
            </a:r>
          </a:p>
          <a:p>
            <a:pPr marL="0" indent="0">
              <a:buNone/>
            </a:pPr>
            <a:r>
              <a:rPr lang="en-US" sz="1400">
                <a:latin typeface="Consolas" panose="020B0609020204030204" pitchFamily="49" charset="0"/>
              </a:rPr>
              <a:t>    end while</a:t>
            </a:r>
          </a:p>
          <a:p>
            <a:pPr marL="0" indent="0">
              <a:buNone/>
            </a:pPr>
            <a:r>
              <a:rPr lang="en-US" sz="1400">
                <a:latin typeface="Consolas" panose="020B0609020204030204" pitchFamily="49" charset="0"/>
              </a:rPr>
              <a:t>    return maxH + 1}</a:t>
            </a:r>
          </a:p>
        </p:txBody>
      </p:sp>
    </p:spTree>
    <p:extLst>
      <p:ext uri="{BB962C8B-B14F-4D97-AF65-F5344CB8AC3E}">
        <p14:creationId xmlns:p14="http://schemas.microsoft.com/office/powerpoint/2010/main" val="3604238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28</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CÂY GIA PHẢ– CODE</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a:t>Thêm một node child vào con trái nhất của node parent trên cây và tìm kiếm theo tên</a:t>
            </a:r>
          </a:p>
          <a:p>
            <a:pPr marL="0" indent="0">
              <a:buNone/>
            </a:pPr>
            <a:endParaRPr lang="en-US" sz="2000">
              <a:latin typeface="Consolas" panose="020B0609020204030204" pitchFamily="49" charset="0"/>
            </a:endParaRPr>
          </a:p>
          <a:p>
            <a:endParaRPr lang="en-US"/>
          </a:p>
          <a:p>
            <a:endParaRPr lang="en-US"/>
          </a:p>
          <a:p>
            <a:pPr marL="0" indent="0">
              <a:buNone/>
            </a:pPr>
            <a:endParaRPr lang="en-US"/>
          </a:p>
          <a:p>
            <a:pPr marL="0" indent="0">
              <a:buNone/>
            </a:pPr>
            <a:endParaRPr lang="en-US"/>
          </a:p>
        </p:txBody>
      </p:sp>
      <p:sp>
        <p:nvSpPr>
          <p:cNvPr id="5" name="Rectangle 3">
            <a:extLst>
              <a:ext uri="{FF2B5EF4-FFF2-40B4-BE49-F238E27FC236}">
                <a16:creationId xmlns:a16="http://schemas.microsoft.com/office/drawing/2014/main" id="{82EF79AA-52BB-F91E-5C0E-C142FAA65CBC}"/>
              </a:ext>
            </a:extLst>
          </p:cNvPr>
          <p:cNvSpPr txBox="1">
            <a:spLocks noChangeArrowheads="1"/>
          </p:cNvSpPr>
          <p:nvPr/>
        </p:nvSpPr>
        <p:spPr>
          <a:xfrm>
            <a:off x="551383" y="1484784"/>
            <a:ext cx="5985093"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void addChild(Node* child, Node* parent){</a:t>
            </a:r>
          </a:p>
          <a:p>
            <a:pPr marL="0" indent="0">
              <a:buNone/>
            </a:pPr>
            <a:r>
              <a:rPr lang="en-US" sz="1400">
                <a:latin typeface="Consolas" panose="020B0609020204030204" pitchFamily="49" charset="0"/>
              </a:rPr>
              <a:t>    child-&gt;parent = parent;</a:t>
            </a:r>
          </a:p>
          <a:p>
            <a:pPr marL="0" indent="0">
              <a:buNone/>
            </a:pPr>
            <a:r>
              <a:rPr lang="en-US" sz="1400">
                <a:latin typeface="Consolas" panose="020B0609020204030204" pitchFamily="49" charset="0"/>
              </a:rPr>
              <a:t>    if(parent-&gt;leftMostChild == NULL){</a:t>
            </a:r>
          </a:p>
          <a:p>
            <a:pPr marL="0" indent="0">
              <a:buNone/>
            </a:pPr>
            <a:r>
              <a:rPr lang="en-US" sz="1400">
                <a:latin typeface="Consolas" panose="020B0609020204030204" pitchFamily="49" charset="0"/>
              </a:rPr>
              <a:t>        parent-&gt;leftMostChild = child;</a:t>
            </a:r>
          </a:p>
          <a:p>
            <a:pPr marL="0" indent="0">
              <a:buNone/>
            </a:pPr>
            <a:r>
              <a:rPr lang="en-US" sz="1400">
                <a:latin typeface="Consolas" panose="020B0609020204030204" pitchFamily="49" charset="0"/>
              </a:rPr>
              <a:t>    }else{</a:t>
            </a:r>
          </a:p>
          <a:p>
            <a:pPr marL="0" indent="0">
              <a:buNone/>
            </a:pPr>
            <a:r>
              <a:rPr lang="en-US" sz="1400">
                <a:latin typeface="Consolas" panose="020B0609020204030204" pitchFamily="49" charset="0"/>
              </a:rPr>
              <a:t>        Node* p = parent-&gt;leftMostChild;</a:t>
            </a:r>
          </a:p>
          <a:p>
            <a:pPr marL="0" indent="0">
              <a:buNone/>
            </a:pPr>
            <a:r>
              <a:rPr lang="en-US" sz="1400">
                <a:latin typeface="Consolas" panose="020B0609020204030204" pitchFamily="49" charset="0"/>
              </a:rPr>
              <a:t>        while(p-&gt;rightSibling != NULL) </a:t>
            </a:r>
          </a:p>
          <a:p>
            <a:pPr marL="0" indent="0">
              <a:buNone/>
            </a:pPr>
            <a:r>
              <a:rPr lang="en-US" sz="1400">
                <a:latin typeface="Consolas" panose="020B0609020204030204" pitchFamily="49" charset="0"/>
              </a:rPr>
              <a:t>	   p = p-&gt;rightSibling;</a:t>
            </a:r>
          </a:p>
          <a:p>
            <a:pPr marL="0" indent="0">
              <a:buNone/>
            </a:pPr>
            <a:r>
              <a:rPr lang="en-US" sz="1400">
                <a:latin typeface="Consolas" panose="020B0609020204030204" pitchFamily="49" charset="0"/>
              </a:rPr>
              <a:t>        p-&gt;rightSibling = child;</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a:t>
            </a:r>
          </a:p>
        </p:txBody>
      </p:sp>
      <p:sp>
        <p:nvSpPr>
          <p:cNvPr id="6" name="Rectangle 3">
            <a:extLst>
              <a:ext uri="{FF2B5EF4-FFF2-40B4-BE49-F238E27FC236}">
                <a16:creationId xmlns:a16="http://schemas.microsoft.com/office/drawing/2014/main" id="{E3284AE0-DDBB-66A2-E85E-8C40C16FD0CD}"/>
              </a:ext>
            </a:extLst>
          </p:cNvPr>
          <p:cNvSpPr txBox="1">
            <a:spLocks noChangeArrowheads="1"/>
          </p:cNvSpPr>
          <p:nvPr/>
        </p:nvSpPr>
        <p:spPr>
          <a:xfrm>
            <a:off x="6600055" y="1484784"/>
            <a:ext cx="5299655"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1400">
                <a:latin typeface="Consolas" panose="020B0609020204030204" pitchFamily="49" charset="0"/>
              </a:rPr>
              <a:t>Node* findNode(char* name){</a:t>
            </a:r>
          </a:p>
          <a:p>
            <a:pPr marL="0" indent="0">
              <a:buNone/>
            </a:pPr>
            <a:r>
              <a:rPr lang="nl-NL" sz="1400">
                <a:latin typeface="Consolas" panose="020B0609020204030204" pitchFamily="49" charset="0"/>
              </a:rPr>
              <a:t>    for(int i = 0; i &lt; n; i++){</a:t>
            </a:r>
          </a:p>
          <a:p>
            <a:pPr marL="0" indent="0">
              <a:buNone/>
            </a:pPr>
            <a:r>
              <a:rPr lang="nl-NL" sz="1400">
                <a:latin typeface="Consolas" panose="020B0609020204030204" pitchFamily="49" charset="0"/>
              </a:rPr>
              <a:t>        if(strcmp(nodes[i]-&gt;name,name) == 0){</a:t>
            </a:r>
          </a:p>
          <a:p>
            <a:pPr marL="0" indent="0">
              <a:buNone/>
            </a:pPr>
            <a:r>
              <a:rPr lang="nl-NL" sz="1400">
                <a:latin typeface="Consolas" panose="020B0609020204030204" pitchFamily="49" charset="0"/>
              </a:rPr>
              <a:t>            return nodes[i];</a:t>
            </a:r>
          </a:p>
          <a:p>
            <a:pPr marL="0" indent="0">
              <a:buNone/>
            </a:pPr>
            <a:r>
              <a:rPr lang="nl-NL" sz="1400">
                <a:latin typeface="Consolas" panose="020B0609020204030204" pitchFamily="49" charset="0"/>
              </a:rPr>
              <a:t>        }</a:t>
            </a:r>
          </a:p>
          <a:p>
            <a:pPr marL="0" indent="0">
              <a:buNone/>
            </a:pPr>
            <a:r>
              <a:rPr lang="nl-NL" sz="1400">
                <a:latin typeface="Consolas" panose="020B0609020204030204" pitchFamily="49" charset="0"/>
              </a:rPr>
              <a:t>    }</a:t>
            </a:r>
          </a:p>
          <a:p>
            <a:pPr marL="0" indent="0">
              <a:buNone/>
            </a:pPr>
            <a:r>
              <a:rPr lang="nl-NL" sz="1400">
                <a:latin typeface="Consolas" panose="020B0609020204030204" pitchFamily="49" charset="0"/>
              </a:rPr>
              <a:t>    return NULL;</a:t>
            </a:r>
          </a:p>
          <a:p>
            <a:pPr marL="0" indent="0">
              <a:buNone/>
            </a:pPr>
            <a:r>
              <a:rPr lang="nl-NL" sz="1400">
                <a:latin typeface="Consolas" panose="020B0609020204030204" pitchFamily="49" charset="0"/>
              </a:rPr>
              <a:t>}</a:t>
            </a:r>
            <a:endParaRPr lang="en-US" sz="1400">
              <a:latin typeface="Consolas" panose="020B0609020204030204" pitchFamily="49" charset="0"/>
            </a:endParaRPr>
          </a:p>
        </p:txBody>
      </p:sp>
    </p:spTree>
    <p:extLst>
      <p:ext uri="{BB962C8B-B14F-4D97-AF65-F5344CB8AC3E}">
        <p14:creationId xmlns:p14="http://schemas.microsoft.com/office/powerpoint/2010/main" val="4216357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29</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a:xfrm>
            <a:off x="338736" y="112543"/>
            <a:ext cx="11661920" cy="436098"/>
          </a:xfrm>
        </p:spPr>
        <p:txBody>
          <a:bodyPr/>
          <a:lstStyle/>
          <a:p>
            <a:r>
              <a:rPr lang="en-US" sz="2800"/>
              <a:t>BÀI TOÁN CÂY GIA PHẢ– CODE </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sz="2000"/>
              <a:t>Tính số lượng hậu duệ (các con cháu) và số lượng thế hệ (độ sâu tối đa các cây con) của một node:</a:t>
            </a:r>
          </a:p>
          <a:p>
            <a:endParaRPr lang="en-US"/>
          </a:p>
          <a:p>
            <a:endParaRPr lang="en-US"/>
          </a:p>
          <a:p>
            <a:pPr marL="0" indent="0">
              <a:buNone/>
            </a:pPr>
            <a:endParaRPr lang="en-US"/>
          </a:p>
          <a:p>
            <a:pPr marL="0" indent="0">
              <a:buNone/>
            </a:pPr>
            <a:endParaRPr lang="en-US"/>
          </a:p>
        </p:txBody>
      </p:sp>
      <p:sp>
        <p:nvSpPr>
          <p:cNvPr id="6" name="Rectangle 3">
            <a:extLst>
              <a:ext uri="{FF2B5EF4-FFF2-40B4-BE49-F238E27FC236}">
                <a16:creationId xmlns:a16="http://schemas.microsoft.com/office/drawing/2014/main" id="{4D08152B-FABD-D083-E9EA-04B9809B9A50}"/>
              </a:ext>
            </a:extLst>
          </p:cNvPr>
          <p:cNvSpPr txBox="1">
            <a:spLocks noChangeArrowheads="1"/>
          </p:cNvSpPr>
          <p:nvPr/>
        </p:nvSpPr>
        <p:spPr>
          <a:xfrm>
            <a:off x="1487488" y="1484784"/>
            <a:ext cx="4104456"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int countNodes(Node* nod){</a:t>
            </a:r>
          </a:p>
          <a:p>
            <a:pPr marL="0" indent="0">
              <a:buNone/>
            </a:pPr>
            <a:r>
              <a:rPr lang="en-US" sz="1400">
                <a:latin typeface="Consolas" panose="020B0609020204030204" pitchFamily="49" charset="0"/>
              </a:rPr>
              <a:t>    if(nod == NULL) return 0;</a:t>
            </a:r>
          </a:p>
          <a:p>
            <a:pPr marL="0" indent="0">
              <a:buNone/>
            </a:pPr>
            <a:r>
              <a:rPr lang="en-US" sz="1400">
                <a:latin typeface="Consolas" panose="020B0609020204030204" pitchFamily="49" charset="0"/>
              </a:rPr>
              <a:t>    Node* p = nod-&gt;leftMostChild;</a:t>
            </a:r>
          </a:p>
          <a:p>
            <a:pPr marL="0" indent="0">
              <a:buNone/>
            </a:pPr>
            <a:r>
              <a:rPr lang="en-US" sz="1400">
                <a:latin typeface="Consolas" panose="020B0609020204030204" pitchFamily="49" charset="0"/>
              </a:rPr>
              <a:t>    int cnt = 1;</a:t>
            </a:r>
          </a:p>
          <a:p>
            <a:pPr marL="0" indent="0">
              <a:buNone/>
            </a:pPr>
            <a:r>
              <a:rPr lang="en-US" sz="1400">
                <a:latin typeface="Consolas" panose="020B0609020204030204" pitchFamily="49" charset="0"/>
              </a:rPr>
              <a:t>    while(p != NULL){</a:t>
            </a:r>
          </a:p>
          <a:p>
            <a:pPr marL="0" indent="0">
              <a:buNone/>
            </a:pPr>
            <a:r>
              <a:rPr lang="en-US" sz="1400">
                <a:latin typeface="Consolas" panose="020B0609020204030204" pitchFamily="49" charset="0"/>
              </a:rPr>
              <a:t>        cnt += countNodes(p);</a:t>
            </a:r>
          </a:p>
          <a:p>
            <a:pPr marL="0" indent="0">
              <a:buNone/>
            </a:pPr>
            <a:r>
              <a:rPr lang="en-US" sz="1400">
                <a:latin typeface="Consolas" panose="020B0609020204030204" pitchFamily="49" charset="0"/>
              </a:rPr>
              <a:t>        p = p-&gt;rightSibling;</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return cnt;</a:t>
            </a:r>
          </a:p>
          <a:p>
            <a:pPr marL="0" indent="0">
              <a:buNone/>
            </a:pPr>
            <a:r>
              <a:rPr lang="en-US" sz="1400">
                <a:latin typeface="Consolas" panose="020B0609020204030204" pitchFamily="49" charset="0"/>
              </a:rPr>
              <a:t>}</a:t>
            </a:r>
          </a:p>
        </p:txBody>
      </p:sp>
      <p:sp>
        <p:nvSpPr>
          <p:cNvPr id="9" name="Rectangle 3">
            <a:extLst>
              <a:ext uri="{FF2B5EF4-FFF2-40B4-BE49-F238E27FC236}">
                <a16:creationId xmlns:a16="http://schemas.microsoft.com/office/drawing/2014/main" id="{122286C4-8345-9E37-7BDA-099A18BDF538}"/>
              </a:ext>
            </a:extLst>
          </p:cNvPr>
          <p:cNvSpPr txBox="1">
            <a:spLocks noChangeArrowheads="1"/>
          </p:cNvSpPr>
          <p:nvPr/>
        </p:nvSpPr>
        <p:spPr>
          <a:xfrm>
            <a:off x="6240016" y="1447321"/>
            <a:ext cx="4104456"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int height(Node* nod){</a:t>
            </a:r>
          </a:p>
          <a:p>
            <a:pPr marL="0" indent="0">
              <a:buNone/>
            </a:pPr>
            <a:r>
              <a:rPr lang="en-US" sz="1400">
                <a:latin typeface="Consolas" panose="020B0609020204030204" pitchFamily="49" charset="0"/>
              </a:rPr>
              <a:t>    if(nod == NULL) return 0;</a:t>
            </a:r>
          </a:p>
          <a:p>
            <a:pPr marL="0" indent="0">
              <a:buNone/>
            </a:pPr>
            <a:r>
              <a:rPr lang="en-US" sz="1400">
                <a:latin typeface="Consolas" panose="020B0609020204030204" pitchFamily="49" charset="0"/>
              </a:rPr>
              <a:t>    int maxH = 0;</a:t>
            </a:r>
          </a:p>
          <a:p>
            <a:pPr marL="0" indent="0">
              <a:buNone/>
            </a:pPr>
            <a:r>
              <a:rPr lang="en-US" sz="1400">
                <a:latin typeface="Consolas" panose="020B0609020204030204" pitchFamily="49" charset="0"/>
              </a:rPr>
              <a:t>    Node* p = nod-&gt;leftMostChild;</a:t>
            </a:r>
          </a:p>
          <a:p>
            <a:pPr marL="0" indent="0">
              <a:buNone/>
            </a:pPr>
            <a:r>
              <a:rPr lang="en-US" sz="1400">
                <a:latin typeface="Consolas" panose="020B0609020204030204" pitchFamily="49" charset="0"/>
              </a:rPr>
              <a:t>    while(p != NULL){</a:t>
            </a:r>
          </a:p>
          <a:p>
            <a:pPr marL="0" indent="0">
              <a:buNone/>
            </a:pPr>
            <a:r>
              <a:rPr lang="en-US" sz="1400">
                <a:latin typeface="Consolas" panose="020B0609020204030204" pitchFamily="49" charset="0"/>
              </a:rPr>
              <a:t>        int h = height(p);</a:t>
            </a:r>
          </a:p>
          <a:p>
            <a:pPr marL="0" indent="0">
              <a:buNone/>
            </a:pPr>
            <a:r>
              <a:rPr lang="en-US" sz="1400">
                <a:latin typeface="Consolas" panose="020B0609020204030204" pitchFamily="49" charset="0"/>
              </a:rPr>
              <a:t>        if(h &gt; maxH) maxH = h;</a:t>
            </a:r>
          </a:p>
          <a:p>
            <a:pPr marL="0" indent="0">
              <a:buNone/>
            </a:pPr>
            <a:r>
              <a:rPr lang="en-US" sz="1400">
                <a:latin typeface="Consolas" panose="020B0609020204030204" pitchFamily="49" charset="0"/>
              </a:rPr>
              <a:t>        p = p-&gt;rightSibling;</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return maxH + 1;</a:t>
            </a:r>
          </a:p>
          <a:p>
            <a:pPr marL="0" indent="0">
              <a:buNone/>
            </a:pPr>
            <a:r>
              <a:rPr lang="en-US" sz="1400">
                <a:latin typeface="Consolas" panose="020B0609020204030204" pitchFamily="49" charset="0"/>
              </a:rPr>
              <a:t>}</a:t>
            </a:r>
          </a:p>
        </p:txBody>
      </p:sp>
    </p:spTree>
    <p:extLst>
      <p:ext uri="{BB962C8B-B14F-4D97-AF65-F5344CB8AC3E}">
        <p14:creationId xmlns:p14="http://schemas.microsoft.com/office/powerpoint/2010/main" val="3074364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219413"/>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0" indent="0">
              <a:buFont typeface="Arial" panose="020B0604020202020204" pitchFamily="34" charset="0"/>
              <a:buNone/>
            </a:pPr>
            <a:r>
              <a:rPr lang="en-US" altLang="zh-CN" sz="5400" b="1">
                <a:solidFill>
                  <a:srgbClr val="FF0000"/>
                </a:solidFill>
                <a:latin typeface="Linh AvantGarde" panose="02000603030000020004" pitchFamily="2" charset="0"/>
              </a:rPr>
              <a:t>LẬP TRÌNH C CƠ BẢN</a:t>
            </a:r>
            <a:endParaRPr lang="en-US" altLang="zh-CN" sz="5400" b="1" dirty="0">
              <a:solidFill>
                <a:srgbClr val="FF0000"/>
              </a:solidFill>
              <a:latin typeface="Linh AvantGarde" panose="02000603030000020004" pitchFamily="2" charset="0"/>
            </a:endParaRP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94896" y="3365399"/>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a:t>CÂY – PHẦN 1</a:t>
            </a:r>
            <a:endParaRPr lang="en-US" sz="2800" b="0" dirty="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743172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30</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CÂY GIA PHẢ– CODE</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a:t>Một số hàm triển khai:</a:t>
            </a:r>
          </a:p>
          <a:p>
            <a:pPr marL="0" indent="0">
              <a:buNone/>
            </a:pPr>
            <a:endParaRPr lang="en-US" sz="2000">
              <a:latin typeface="Consolas" panose="020B0609020204030204" pitchFamily="49" charset="0"/>
            </a:endParaRPr>
          </a:p>
          <a:p>
            <a:endParaRPr lang="en-US"/>
          </a:p>
          <a:p>
            <a:endParaRPr lang="en-US"/>
          </a:p>
          <a:p>
            <a:pPr marL="0" indent="0">
              <a:buNone/>
            </a:pPr>
            <a:endParaRPr lang="en-US"/>
          </a:p>
          <a:p>
            <a:pPr marL="0" indent="0">
              <a:buNone/>
            </a:pPr>
            <a:endParaRPr lang="en-US"/>
          </a:p>
        </p:txBody>
      </p:sp>
      <p:sp>
        <p:nvSpPr>
          <p:cNvPr id="5" name="Rectangle 3">
            <a:extLst>
              <a:ext uri="{FF2B5EF4-FFF2-40B4-BE49-F238E27FC236}">
                <a16:creationId xmlns:a16="http://schemas.microsoft.com/office/drawing/2014/main" id="{82EF79AA-52BB-F91E-5C0E-C142FAA65CBC}"/>
              </a:ext>
            </a:extLst>
          </p:cNvPr>
          <p:cNvSpPr txBox="1">
            <a:spLocks noChangeArrowheads="1"/>
          </p:cNvSpPr>
          <p:nvPr/>
        </p:nvSpPr>
        <p:spPr>
          <a:xfrm>
            <a:off x="551384" y="1488171"/>
            <a:ext cx="5253208" cy="4749141"/>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void sovle(){</a:t>
            </a:r>
          </a:p>
          <a:p>
            <a:pPr marL="0" indent="0">
              <a:buNone/>
            </a:pPr>
            <a:r>
              <a:rPr lang="en-US" sz="1400">
                <a:latin typeface="Consolas" panose="020B0609020204030204" pitchFamily="49" charset="0"/>
              </a:rPr>
              <a:t>    while(1){</a:t>
            </a:r>
          </a:p>
          <a:p>
            <a:pPr marL="0" indent="0">
              <a:buNone/>
            </a:pPr>
            <a:r>
              <a:rPr lang="en-US" sz="1400">
                <a:latin typeface="Consolas" panose="020B0609020204030204" pitchFamily="49" charset="0"/>
              </a:rPr>
              <a:t>        char name1[MAX_LEN], name2[MAX_LEN];</a:t>
            </a:r>
          </a:p>
          <a:p>
            <a:pPr marL="0" indent="0">
              <a:buNone/>
            </a:pPr>
            <a:r>
              <a:rPr lang="en-US" sz="1400">
                <a:latin typeface="Consolas" panose="020B0609020204030204" pitchFamily="49" charset="0"/>
              </a:rPr>
              <a:t>        scanf("%s",name1); if(strcmp(name1,"***") == 0) break;</a:t>
            </a:r>
          </a:p>
          <a:p>
            <a:pPr marL="0" indent="0">
              <a:buNone/>
            </a:pPr>
            <a:r>
              <a:rPr lang="en-US" sz="1400">
                <a:latin typeface="Consolas" panose="020B0609020204030204" pitchFamily="49" charset="0"/>
              </a:rPr>
              <a:t>        scanf("%s",name2);</a:t>
            </a:r>
          </a:p>
          <a:p>
            <a:pPr marL="0" indent="0">
              <a:buNone/>
            </a:pPr>
            <a:r>
              <a:rPr lang="en-US" sz="1400">
                <a:latin typeface="Consolas" panose="020B0609020204030204" pitchFamily="49" charset="0"/>
              </a:rPr>
              <a:t>        Node* n1 = findNode(name1);</a:t>
            </a:r>
          </a:p>
          <a:p>
            <a:pPr marL="0" indent="0">
              <a:buNone/>
            </a:pPr>
            <a:r>
              <a:rPr lang="en-US" sz="1400">
                <a:latin typeface="Consolas" panose="020B0609020204030204" pitchFamily="49" charset="0"/>
              </a:rPr>
              <a:t>        if(n1 == NULL){</a:t>
            </a:r>
          </a:p>
          <a:p>
            <a:pPr marL="0" indent="0">
              <a:buNone/>
            </a:pPr>
            <a:r>
              <a:rPr lang="en-US" sz="1400">
                <a:latin typeface="Consolas" panose="020B0609020204030204" pitchFamily="49" charset="0"/>
              </a:rPr>
              <a:t>            n++; nodes[n-1] = makeNode(name1); n1 = nodes[n-1]; }</a:t>
            </a:r>
          </a:p>
          <a:p>
            <a:pPr marL="0" indent="0">
              <a:buNone/>
            </a:pPr>
            <a:r>
              <a:rPr lang="en-US" sz="1400">
                <a:latin typeface="Consolas" panose="020B0609020204030204" pitchFamily="49" charset="0"/>
              </a:rPr>
              <a:t>        Node* n2 = findNode(name2);</a:t>
            </a:r>
          </a:p>
          <a:p>
            <a:pPr marL="0" indent="0">
              <a:buNone/>
            </a:pPr>
            <a:r>
              <a:rPr lang="en-US" sz="1400">
                <a:latin typeface="Consolas" panose="020B0609020204030204" pitchFamily="49" charset="0"/>
              </a:rPr>
              <a:t>        if(n2 == NULL){</a:t>
            </a:r>
          </a:p>
          <a:p>
            <a:pPr marL="0" indent="0">
              <a:buNone/>
            </a:pPr>
            <a:r>
              <a:rPr lang="en-US" sz="1400">
                <a:latin typeface="Consolas" panose="020B0609020204030204" pitchFamily="49" charset="0"/>
              </a:rPr>
              <a:t>            n++; nodes[n-1] = makeNode(name2); n2 = nodes[n-1];}</a:t>
            </a:r>
          </a:p>
          <a:p>
            <a:pPr marL="0" indent="0">
              <a:buNone/>
            </a:pPr>
            <a:r>
              <a:rPr lang="en-US" sz="1400">
                <a:latin typeface="Consolas" panose="020B0609020204030204" pitchFamily="49" charset="0"/>
              </a:rPr>
              <a:t>        addChild(n1,n2);</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a:t>
            </a:r>
          </a:p>
        </p:txBody>
      </p:sp>
      <p:sp>
        <p:nvSpPr>
          <p:cNvPr id="6" name="Rectangle 3">
            <a:extLst>
              <a:ext uri="{FF2B5EF4-FFF2-40B4-BE49-F238E27FC236}">
                <a16:creationId xmlns:a16="http://schemas.microsoft.com/office/drawing/2014/main" id="{E3284AE0-DDBB-66A2-E85E-8C40C16FD0CD}"/>
              </a:ext>
            </a:extLst>
          </p:cNvPr>
          <p:cNvSpPr txBox="1">
            <a:spLocks noChangeArrowheads="1"/>
          </p:cNvSpPr>
          <p:nvPr/>
        </p:nvSpPr>
        <p:spPr>
          <a:xfrm>
            <a:off x="6255170" y="1488171"/>
            <a:ext cx="5544616" cy="5369829"/>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while(1){</a:t>
            </a:r>
          </a:p>
          <a:p>
            <a:pPr marL="0" indent="0">
              <a:buNone/>
            </a:pPr>
            <a:r>
              <a:rPr lang="en-US" sz="1400">
                <a:latin typeface="Consolas" panose="020B0609020204030204" pitchFamily="49" charset="0"/>
              </a:rPr>
              <a:t>        char cmd[MAX_LEN]; scanf("%s",cmd);</a:t>
            </a:r>
          </a:p>
          <a:p>
            <a:pPr marL="0" indent="0">
              <a:buNone/>
            </a:pPr>
            <a:r>
              <a:rPr lang="en-US" sz="1400">
                <a:latin typeface="Consolas" panose="020B0609020204030204" pitchFamily="49" charset="0"/>
              </a:rPr>
              <a:t>        if(strcmp(cmd,"***")==0) break;</a:t>
            </a:r>
          </a:p>
          <a:p>
            <a:pPr marL="0" indent="0">
              <a:buNone/>
            </a:pPr>
            <a:r>
              <a:rPr lang="en-US" sz="1400">
                <a:latin typeface="Consolas" panose="020B0609020204030204" pitchFamily="49" charset="0"/>
              </a:rPr>
              <a:t>        if(strcmp(cmd,"descendants")==0){</a:t>
            </a:r>
          </a:p>
          <a:p>
            <a:pPr marL="0" indent="0">
              <a:buNone/>
            </a:pPr>
            <a:r>
              <a:rPr lang="en-US" sz="1400">
                <a:latin typeface="Consolas" panose="020B0609020204030204" pitchFamily="49" charset="0"/>
              </a:rPr>
              <a:t>            char param[MAX_LEN];</a:t>
            </a:r>
          </a:p>
          <a:p>
            <a:pPr marL="0" indent="0">
              <a:buNone/>
            </a:pPr>
            <a:r>
              <a:rPr lang="en-US" sz="1400">
                <a:latin typeface="Consolas" panose="020B0609020204030204" pitchFamily="49" charset="0"/>
              </a:rPr>
              <a:t>            scanf("%s",param);</a:t>
            </a:r>
          </a:p>
          <a:p>
            <a:pPr marL="0" indent="0">
              <a:buNone/>
            </a:pPr>
            <a:r>
              <a:rPr lang="en-US" sz="1400">
                <a:latin typeface="Consolas" panose="020B0609020204030204" pitchFamily="49" charset="0"/>
              </a:rPr>
              <a:t>            Node* nod = findNode(param);</a:t>
            </a:r>
          </a:p>
          <a:p>
            <a:pPr marL="0" indent="0">
              <a:buNone/>
            </a:pPr>
            <a:r>
              <a:rPr lang="en-US" sz="1400">
                <a:latin typeface="Consolas" panose="020B0609020204030204" pitchFamily="49" charset="0"/>
              </a:rPr>
              <a:t>            int ans = countNodes(nod);</a:t>
            </a:r>
          </a:p>
          <a:p>
            <a:pPr marL="0" indent="0">
              <a:buNone/>
            </a:pPr>
            <a:r>
              <a:rPr lang="en-US" sz="1400">
                <a:latin typeface="Consolas" panose="020B0609020204030204" pitchFamily="49" charset="0"/>
              </a:rPr>
              <a:t>            printf("%d\n",ans-1);</a:t>
            </a:r>
          </a:p>
          <a:p>
            <a:pPr marL="0" indent="0">
              <a:buNone/>
            </a:pPr>
            <a:r>
              <a:rPr lang="en-US" sz="1400">
                <a:latin typeface="Consolas" panose="020B0609020204030204" pitchFamily="49" charset="0"/>
              </a:rPr>
              <a:t>        }else if(strcmp(cmd,"generation")==0){</a:t>
            </a:r>
          </a:p>
          <a:p>
            <a:pPr marL="0" indent="0">
              <a:buNone/>
            </a:pPr>
            <a:r>
              <a:rPr lang="en-US" sz="1400">
                <a:latin typeface="Consolas" panose="020B0609020204030204" pitchFamily="49" charset="0"/>
              </a:rPr>
              <a:t>            char param[MAX_LEN];</a:t>
            </a:r>
          </a:p>
          <a:p>
            <a:pPr marL="0" indent="0">
              <a:buNone/>
            </a:pPr>
            <a:r>
              <a:rPr lang="en-US" sz="1400">
                <a:latin typeface="Consolas" panose="020B0609020204030204" pitchFamily="49" charset="0"/>
              </a:rPr>
              <a:t>            scanf("%s",param);</a:t>
            </a:r>
          </a:p>
          <a:p>
            <a:pPr marL="0" indent="0">
              <a:buNone/>
            </a:pPr>
            <a:r>
              <a:rPr lang="en-US" sz="1400">
                <a:latin typeface="Consolas" panose="020B0609020204030204" pitchFamily="49" charset="0"/>
              </a:rPr>
              <a:t>            Node* nod = findNode(param);</a:t>
            </a:r>
          </a:p>
          <a:p>
            <a:pPr marL="0" indent="0">
              <a:buNone/>
            </a:pPr>
            <a:r>
              <a:rPr lang="en-US" sz="1400">
                <a:latin typeface="Consolas" panose="020B0609020204030204" pitchFamily="49" charset="0"/>
              </a:rPr>
              <a:t>            int ans = height(nod);</a:t>
            </a:r>
          </a:p>
          <a:p>
            <a:pPr marL="0" indent="0">
              <a:buNone/>
            </a:pPr>
            <a:r>
              <a:rPr lang="en-US" sz="1400">
                <a:latin typeface="Consolas" panose="020B0609020204030204" pitchFamily="49" charset="0"/>
              </a:rPr>
              <a:t>            printf("%d\n",ans-1); }</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a:t>
            </a:r>
          </a:p>
        </p:txBody>
      </p:sp>
    </p:spTree>
    <p:extLst>
      <p:ext uri="{BB962C8B-B14F-4D97-AF65-F5344CB8AC3E}">
        <p14:creationId xmlns:p14="http://schemas.microsoft.com/office/powerpoint/2010/main" val="1047539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31</a:t>
            </a:fld>
            <a:endParaRPr lang="en-US"/>
          </a:p>
        </p:txBody>
      </p:sp>
    </p:spTree>
    <p:extLst>
      <p:ext uri="{BB962C8B-B14F-4D97-AF65-F5344CB8AC3E}">
        <p14:creationId xmlns:p14="http://schemas.microsoft.com/office/powerpoint/2010/main" val="2790627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dirty="0"/>
              <a:t>NỘI DUNG</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a:lstStyle/>
          <a:p>
            <a:r>
              <a:rPr lang="en-US" sz="2000" dirty="0" err="1"/>
              <a:t>Bài</a:t>
            </a:r>
            <a:r>
              <a:rPr lang="en-US" sz="2000" dirty="0"/>
              <a:t> </a:t>
            </a:r>
            <a:r>
              <a:rPr lang="en-US" sz="2000" err="1"/>
              <a:t>toán</a:t>
            </a:r>
            <a:r>
              <a:rPr lang="en-US" sz="2000"/>
              <a:t> tìm độ sâu và độ cao của cây (</a:t>
            </a:r>
            <a:r>
              <a:rPr lang="en-US" sz="2000" dirty="0"/>
              <a:t>P</a:t>
            </a:r>
            <a:r>
              <a:rPr lang="en-US" sz="2000"/>
              <a:t>.04.09.01</a:t>
            </a:r>
            <a:r>
              <a:rPr lang="en-US" sz="2000" dirty="0"/>
              <a:t>)</a:t>
            </a:r>
          </a:p>
          <a:p>
            <a:r>
              <a:rPr lang="en-US" sz="2000" dirty="0" err="1"/>
              <a:t>Bài</a:t>
            </a:r>
            <a:r>
              <a:rPr lang="en-US" sz="2000" dirty="0"/>
              <a:t> </a:t>
            </a:r>
            <a:r>
              <a:rPr lang="en-US" sz="2000" err="1"/>
              <a:t>toán</a:t>
            </a:r>
            <a:r>
              <a:rPr lang="en-US" sz="2000"/>
              <a:t> duyệt cây theo thứ tự trước, giữa, sau (</a:t>
            </a:r>
            <a:r>
              <a:rPr lang="en-US" sz="2000" dirty="0"/>
              <a:t>P</a:t>
            </a:r>
            <a:r>
              <a:rPr lang="en-US" sz="2000"/>
              <a:t>.04.09.02</a:t>
            </a:r>
            <a:r>
              <a:rPr lang="en-US" sz="2000" dirty="0"/>
              <a:t>)</a:t>
            </a:r>
          </a:p>
          <a:p>
            <a:r>
              <a:rPr lang="en-US" sz="2000" dirty="0" err="1"/>
              <a:t>Bài</a:t>
            </a:r>
            <a:r>
              <a:rPr lang="en-US" sz="2000" dirty="0"/>
              <a:t> </a:t>
            </a:r>
            <a:r>
              <a:rPr lang="en-US" sz="2000" err="1"/>
              <a:t>toán</a:t>
            </a:r>
            <a:r>
              <a:rPr lang="en-US" sz="2000"/>
              <a:t> cây gia phả (</a:t>
            </a:r>
            <a:r>
              <a:rPr lang="en-US" sz="2000" dirty="0"/>
              <a:t>P</a:t>
            </a:r>
            <a:r>
              <a:rPr lang="en-US" sz="2000"/>
              <a:t>.04.09.03</a:t>
            </a:r>
            <a:r>
              <a:rPr lang="en-US" sz="2000" dirty="0"/>
              <a:t>)</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Tree>
    <p:extLst>
      <p:ext uri="{BB962C8B-B14F-4D97-AF65-F5344CB8AC3E}">
        <p14:creationId xmlns:p14="http://schemas.microsoft.com/office/powerpoint/2010/main" val="221433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5</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TÌM ĐỘ SÂU VÀ ĐỘ CAO CỦA CÂY (P.04.09.01)</a:t>
            </a:r>
            <a:endParaRPr lang="en-US"/>
          </a:p>
        </p:txBody>
      </p:sp>
      <p:sp>
        <p:nvSpPr>
          <p:cNvPr id="4" name="Content Placeholder 3">
            <a:extLst>
              <a:ext uri="{FF2B5EF4-FFF2-40B4-BE49-F238E27FC236}">
                <a16:creationId xmlns:a16="http://schemas.microsoft.com/office/drawing/2014/main" id="{C2D556E7-5E43-2049-403E-DC0BF95F08E6}"/>
              </a:ext>
            </a:extLst>
          </p:cNvPr>
          <p:cNvSpPr>
            <a:spLocks noGrp="1"/>
          </p:cNvSpPr>
          <p:nvPr>
            <p:ph sz="quarter" idx="13"/>
          </p:nvPr>
        </p:nvSpPr>
        <p:spPr/>
        <p:txBody>
          <a:bodyPr/>
          <a:lstStyle/>
          <a:p>
            <a:pPr algn="l" rtl="0"/>
            <a:r>
              <a:rPr lang="vi-VN" b="0" i="0">
                <a:effectLst/>
                <a:latin typeface="-apple-system"/>
              </a:rPr>
              <a:t>Mỗi nút trên 1 cây có trường id (identifier) là một số nguyên (id của các nút trên cây đôi một khác nhau)</a:t>
            </a:r>
          </a:p>
          <a:p>
            <a:pPr algn="l" rtl="0"/>
            <a:r>
              <a:rPr lang="vi-VN" b="0" i="0">
                <a:effectLst/>
                <a:latin typeface="-apple-system"/>
              </a:rPr>
              <a:t>Thực hiện 1 chuỗi các hành động sau đây bao gồm các thao tác liên quan đến xây dựng cây và duyệt cây</a:t>
            </a:r>
          </a:p>
          <a:p>
            <a:pPr lvl="1"/>
            <a:r>
              <a:rPr lang="vi-VN" b="0" i="0">
                <a:effectLst/>
                <a:latin typeface="-apple-system"/>
              </a:rPr>
              <a:t>MakeRoot u: Tạo ra nút gốc u của cây</a:t>
            </a:r>
          </a:p>
          <a:p>
            <a:pPr lvl="1"/>
            <a:r>
              <a:rPr lang="vi-VN" b="0" i="0">
                <a:effectLst/>
                <a:latin typeface="-apple-system"/>
              </a:rPr>
              <a:t>Insert u v: tạo mới 1 nút u và chèn vào cuối danh sách nút con của nút v (nếu nút có id bằng v không tồn tại hoặc nút có id bằng u đã tồn tại thì không thêm mới)</a:t>
            </a:r>
          </a:p>
          <a:p>
            <a:pPr lvl="1"/>
            <a:r>
              <a:rPr lang="vi-VN" b="0" i="0">
                <a:effectLst/>
                <a:latin typeface="-apple-system"/>
              </a:rPr>
              <a:t>Height u: Tính và trả về độ cao của nút u</a:t>
            </a:r>
          </a:p>
          <a:p>
            <a:pPr lvl="1"/>
            <a:r>
              <a:rPr lang="vi-VN" b="0" i="0">
                <a:effectLst/>
                <a:latin typeface="-apple-system"/>
              </a:rPr>
              <a:t>Depth u: Tính và trả về độ sâu của nút u</a:t>
            </a:r>
          </a:p>
          <a:p>
            <a:pPr algn="l" rtl="0"/>
            <a:r>
              <a:rPr lang="vi-VN" b="0" i="0">
                <a:effectLst/>
                <a:latin typeface="-apple-system"/>
              </a:rPr>
              <a:t>Biết rằng dữ liệu đầu vào có 1 lệnh duy nhất là MakeRoot và luôn ở dòng đầu tiên</a:t>
            </a:r>
          </a:p>
          <a:p>
            <a:pPr algn="l" rtl="0"/>
            <a:r>
              <a:rPr lang="vi-VN" b="0" i="0">
                <a:effectLst/>
                <a:latin typeface="-apple-system"/>
              </a:rPr>
              <a:t>Dữ liệu: bao gồm các dòng, mỗi dòng có định dạng như mô tả ở trên, trong đó dòng cuối dùng ghi * (dấu hiệu kết thúc dữ liệu)</a:t>
            </a:r>
          </a:p>
          <a:p>
            <a:pPr algn="l" rtl="0"/>
            <a:r>
              <a:rPr lang="vi-VN" b="0" i="0">
                <a:effectLst/>
                <a:latin typeface="-apple-system"/>
              </a:rPr>
              <a:t>Kết quả: ghi ra mỗi dòng kết quả của các lệnh Height và Depth tương ứng đọc được từ đầu vào</a:t>
            </a:r>
          </a:p>
          <a:p>
            <a:endParaRPr lang="en-US"/>
          </a:p>
        </p:txBody>
      </p:sp>
    </p:spTree>
    <p:extLst>
      <p:ext uri="{BB962C8B-B14F-4D97-AF65-F5344CB8AC3E}">
        <p14:creationId xmlns:p14="http://schemas.microsoft.com/office/powerpoint/2010/main" val="1936594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6</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TÌM ĐỘ SÂU VÀ ĐỘ CAO CỦA CÂY – VÍ DỤ</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a:t>Dữ liệu input và output</a:t>
            </a:r>
          </a:p>
        </p:txBody>
      </p:sp>
      <p:graphicFrame>
        <p:nvGraphicFramePr>
          <p:cNvPr id="14" name="Table 13">
            <a:extLst>
              <a:ext uri="{FF2B5EF4-FFF2-40B4-BE49-F238E27FC236}">
                <a16:creationId xmlns:a16="http://schemas.microsoft.com/office/drawing/2014/main" id="{E2F1E72D-7ECD-4A7F-7151-F4AE67D85925}"/>
              </a:ext>
            </a:extLst>
          </p:cNvPr>
          <p:cNvGraphicFramePr>
            <a:graphicFrameLocks noGrp="1"/>
          </p:cNvGraphicFramePr>
          <p:nvPr>
            <p:extLst>
              <p:ext uri="{D42A27DB-BD31-4B8C-83A1-F6EECF244321}">
                <p14:modId xmlns:p14="http://schemas.microsoft.com/office/powerpoint/2010/main" val="2823502589"/>
              </p:ext>
            </p:extLst>
          </p:nvPr>
        </p:nvGraphicFramePr>
        <p:xfrm>
          <a:off x="4149544" y="1268760"/>
          <a:ext cx="3858648" cy="4846320"/>
        </p:xfrm>
        <a:graphic>
          <a:graphicData uri="http://schemas.openxmlformats.org/drawingml/2006/table">
            <a:tbl>
              <a:tblPr firstRow="1" bandRow="1">
                <a:tableStyleId>{5C22544A-7EE6-4342-B048-85BDC9FD1C3A}</a:tableStyleId>
              </a:tblPr>
              <a:tblGrid>
                <a:gridCol w="1929324">
                  <a:extLst>
                    <a:ext uri="{9D8B030D-6E8A-4147-A177-3AD203B41FA5}">
                      <a16:colId xmlns:a16="http://schemas.microsoft.com/office/drawing/2014/main" val="20000"/>
                    </a:ext>
                  </a:extLst>
                </a:gridCol>
                <a:gridCol w="1929324">
                  <a:extLst>
                    <a:ext uri="{9D8B030D-6E8A-4147-A177-3AD203B41FA5}">
                      <a16:colId xmlns:a16="http://schemas.microsoft.com/office/drawing/2014/main" val="20001"/>
                    </a:ext>
                  </a:extLst>
                </a:gridCol>
              </a:tblGrid>
              <a:tr h="312294">
                <a:tc>
                  <a:txBody>
                    <a:bodyPr/>
                    <a:lstStyle/>
                    <a:p>
                      <a:pPr algn="ctr"/>
                      <a:r>
                        <a:rPr lang="en-US" dirty="0" err="1">
                          <a:solidFill>
                            <a:schemeClr val="tx1"/>
                          </a:solidFill>
                        </a:rPr>
                        <a:t>stdin</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err="1">
                          <a:solidFill>
                            <a:schemeClr val="tx1"/>
                          </a:solidFill>
                        </a:rPr>
                        <a:t>stdout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407478">
                <a:tc>
                  <a:txBody>
                    <a:bodyPr/>
                    <a:lstStyle/>
                    <a:p>
                      <a:pPr marL="0" indent="0">
                        <a:lnSpc>
                          <a:spcPct val="100000"/>
                        </a:lnSpc>
                        <a:spcBef>
                          <a:spcPts val="0"/>
                        </a:spcBef>
                        <a:buFont typeface="Arial" panose="020B0604020202020204" pitchFamily="34" charset="0"/>
                        <a:buNone/>
                      </a:pPr>
                      <a:r>
                        <a:rPr lang="en-US">
                          <a:latin typeface="-apple-system"/>
                        </a:rPr>
                        <a:t>MakeRoot 10</a:t>
                      </a:r>
                    </a:p>
                    <a:p>
                      <a:pPr marL="0" indent="0">
                        <a:lnSpc>
                          <a:spcPct val="100000"/>
                        </a:lnSpc>
                        <a:spcBef>
                          <a:spcPts val="0"/>
                        </a:spcBef>
                        <a:buFont typeface="Arial" panose="020B0604020202020204" pitchFamily="34" charset="0"/>
                        <a:buNone/>
                      </a:pPr>
                      <a:r>
                        <a:rPr lang="en-US">
                          <a:latin typeface="-apple-system"/>
                        </a:rPr>
                        <a:t>Insert 11 10</a:t>
                      </a:r>
                    </a:p>
                    <a:p>
                      <a:pPr marL="0" indent="0">
                        <a:lnSpc>
                          <a:spcPct val="100000"/>
                        </a:lnSpc>
                        <a:spcBef>
                          <a:spcPts val="0"/>
                        </a:spcBef>
                        <a:buFont typeface="Arial" panose="020B0604020202020204" pitchFamily="34" charset="0"/>
                        <a:buNone/>
                      </a:pPr>
                      <a:r>
                        <a:rPr lang="en-US">
                          <a:latin typeface="-apple-system"/>
                        </a:rPr>
                        <a:t>Insert 1 10</a:t>
                      </a:r>
                    </a:p>
                    <a:p>
                      <a:pPr marL="0" indent="0">
                        <a:lnSpc>
                          <a:spcPct val="100000"/>
                        </a:lnSpc>
                        <a:spcBef>
                          <a:spcPts val="0"/>
                        </a:spcBef>
                        <a:buFont typeface="Arial" panose="020B0604020202020204" pitchFamily="34" charset="0"/>
                        <a:buNone/>
                      </a:pPr>
                      <a:r>
                        <a:rPr lang="en-US">
                          <a:latin typeface="-apple-system"/>
                        </a:rPr>
                        <a:t>Insert 3 10</a:t>
                      </a:r>
                    </a:p>
                    <a:p>
                      <a:pPr marL="0" indent="0">
                        <a:lnSpc>
                          <a:spcPct val="100000"/>
                        </a:lnSpc>
                        <a:spcBef>
                          <a:spcPts val="0"/>
                        </a:spcBef>
                        <a:buFont typeface="Arial" panose="020B0604020202020204" pitchFamily="34" charset="0"/>
                        <a:buNone/>
                      </a:pPr>
                      <a:r>
                        <a:rPr lang="en-US">
                          <a:latin typeface="-apple-system"/>
                        </a:rPr>
                        <a:t>Insert 5 11</a:t>
                      </a:r>
                    </a:p>
                    <a:p>
                      <a:pPr marL="0" indent="0">
                        <a:lnSpc>
                          <a:spcPct val="100000"/>
                        </a:lnSpc>
                        <a:spcBef>
                          <a:spcPts val="0"/>
                        </a:spcBef>
                        <a:buFont typeface="Arial" panose="020B0604020202020204" pitchFamily="34" charset="0"/>
                        <a:buNone/>
                      </a:pPr>
                      <a:r>
                        <a:rPr lang="en-US">
                          <a:latin typeface="-apple-system"/>
                        </a:rPr>
                        <a:t>Insert 4 11</a:t>
                      </a:r>
                    </a:p>
                    <a:p>
                      <a:pPr marL="0" indent="0">
                        <a:lnSpc>
                          <a:spcPct val="100000"/>
                        </a:lnSpc>
                        <a:spcBef>
                          <a:spcPts val="0"/>
                        </a:spcBef>
                        <a:buFont typeface="Arial" panose="020B0604020202020204" pitchFamily="34" charset="0"/>
                        <a:buNone/>
                      </a:pPr>
                      <a:r>
                        <a:rPr lang="en-US">
                          <a:latin typeface="-apple-system"/>
                        </a:rPr>
                        <a:t>Depth 4</a:t>
                      </a:r>
                    </a:p>
                    <a:p>
                      <a:pPr marL="0" indent="0">
                        <a:lnSpc>
                          <a:spcPct val="100000"/>
                        </a:lnSpc>
                        <a:spcBef>
                          <a:spcPts val="0"/>
                        </a:spcBef>
                        <a:buFont typeface="Arial" panose="020B0604020202020204" pitchFamily="34" charset="0"/>
                        <a:buNone/>
                      </a:pPr>
                      <a:r>
                        <a:rPr lang="en-US">
                          <a:latin typeface="-apple-system"/>
                        </a:rPr>
                        <a:t>Insert 8 3</a:t>
                      </a:r>
                    </a:p>
                    <a:p>
                      <a:pPr marL="0" indent="0">
                        <a:lnSpc>
                          <a:spcPct val="100000"/>
                        </a:lnSpc>
                        <a:spcBef>
                          <a:spcPts val="0"/>
                        </a:spcBef>
                        <a:buFont typeface="Arial" panose="020B0604020202020204" pitchFamily="34" charset="0"/>
                        <a:buNone/>
                      </a:pPr>
                      <a:r>
                        <a:rPr lang="en-US">
                          <a:latin typeface="-apple-system"/>
                        </a:rPr>
                        <a:t>Insert 2 3</a:t>
                      </a:r>
                    </a:p>
                    <a:p>
                      <a:pPr marL="0" indent="0">
                        <a:lnSpc>
                          <a:spcPct val="100000"/>
                        </a:lnSpc>
                        <a:spcBef>
                          <a:spcPts val="0"/>
                        </a:spcBef>
                        <a:buFont typeface="Arial" panose="020B0604020202020204" pitchFamily="34" charset="0"/>
                        <a:buNone/>
                      </a:pPr>
                      <a:r>
                        <a:rPr lang="en-US">
                          <a:latin typeface="-apple-system"/>
                        </a:rPr>
                        <a:t>Insert 7 3</a:t>
                      </a:r>
                    </a:p>
                    <a:p>
                      <a:pPr marL="0" indent="0">
                        <a:lnSpc>
                          <a:spcPct val="100000"/>
                        </a:lnSpc>
                        <a:spcBef>
                          <a:spcPts val="0"/>
                        </a:spcBef>
                        <a:buFont typeface="Arial" panose="020B0604020202020204" pitchFamily="34" charset="0"/>
                        <a:buNone/>
                      </a:pPr>
                      <a:r>
                        <a:rPr lang="en-US">
                          <a:latin typeface="-apple-system"/>
                        </a:rPr>
                        <a:t>Insert 6 4</a:t>
                      </a:r>
                    </a:p>
                    <a:p>
                      <a:pPr marL="0" indent="0">
                        <a:lnSpc>
                          <a:spcPct val="100000"/>
                        </a:lnSpc>
                        <a:spcBef>
                          <a:spcPts val="0"/>
                        </a:spcBef>
                        <a:buFont typeface="Arial" panose="020B0604020202020204" pitchFamily="34" charset="0"/>
                        <a:buNone/>
                      </a:pPr>
                      <a:r>
                        <a:rPr lang="en-US">
                          <a:latin typeface="-apple-system"/>
                        </a:rPr>
                        <a:t>Insert 9 4</a:t>
                      </a:r>
                    </a:p>
                    <a:p>
                      <a:pPr marL="0" indent="0">
                        <a:lnSpc>
                          <a:spcPct val="100000"/>
                        </a:lnSpc>
                        <a:spcBef>
                          <a:spcPts val="0"/>
                        </a:spcBef>
                        <a:buFont typeface="Arial" panose="020B0604020202020204" pitchFamily="34" charset="0"/>
                        <a:buNone/>
                      </a:pPr>
                      <a:r>
                        <a:rPr lang="en-US">
                          <a:latin typeface="-apple-system"/>
                        </a:rPr>
                        <a:t>Height 10</a:t>
                      </a:r>
                    </a:p>
                    <a:p>
                      <a:pPr marL="0" indent="0">
                        <a:lnSpc>
                          <a:spcPct val="100000"/>
                        </a:lnSpc>
                        <a:spcBef>
                          <a:spcPts val="0"/>
                        </a:spcBef>
                        <a:buFont typeface="Arial" panose="020B0604020202020204" pitchFamily="34" charset="0"/>
                        <a:buNone/>
                      </a:pPr>
                      <a:r>
                        <a:rPr lang="en-US">
                          <a:latin typeface="-apple-system"/>
                        </a:rPr>
                        <a:t>Height 11</a:t>
                      </a:r>
                    </a:p>
                    <a:p>
                      <a:pPr marL="0" indent="0">
                        <a:lnSpc>
                          <a:spcPct val="100000"/>
                        </a:lnSpc>
                        <a:spcBef>
                          <a:spcPts val="0"/>
                        </a:spcBef>
                        <a:buFont typeface="Arial" panose="020B0604020202020204" pitchFamily="34" charset="0"/>
                        <a:buNone/>
                      </a:pPr>
                      <a:r>
                        <a:rPr lang="en-US">
                          <a:latin typeface="-apple-system"/>
                        </a:rPr>
                        <a:t>Height 4</a:t>
                      </a:r>
                    </a:p>
                    <a:p>
                      <a:pPr marL="0" indent="0">
                        <a:lnSpc>
                          <a:spcPct val="100000"/>
                        </a:lnSpc>
                        <a:spcBef>
                          <a:spcPts val="0"/>
                        </a:spcBef>
                        <a:buFont typeface="Arial" panose="020B0604020202020204" pitchFamily="34" charset="0"/>
                        <a:buNone/>
                      </a:pPr>
                      <a:r>
                        <a:rPr lang="en-US">
                          <a:latin typeface="-apple-system"/>
                        </a:rPr>
                        <a:t>*</a:t>
                      </a:r>
                      <a:endParaRPr lang="en-US" sz="1800" b="0"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en-US" sz="1800" b="0" i="0" kern="1200">
                          <a:solidFill>
                            <a:schemeClr val="dk1"/>
                          </a:solidFill>
                          <a:effectLst/>
                          <a:latin typeface="+mn-lt"/>
                          <a:ea typeface="+mn-ea"/>
                          <a:cs typeface="+mn-cs"/>
                        </a:rPr>
                        <a:t>3</a:t>
                      </a:r>
                    </a:p>
                    <a:p>
                      <a:pPr rtl="0"/>
                      <a:r>
                        <a:rPr lang="en-US" sz="1800" b="0" i="0" kern="1200">
                          <a:solidFill>
                            <a:schemeClr val="dk1"/>
                          </a:solidFill>
                          <a:effectLst/>
                          <a:latin typeface="+mn-lt"/>
                          <a:ea typeface="+mn-ea"/>
                          <a:cs typeface="+mn-cs"/>
                        </a:rPr>
                        <a:t>4</a:t>
                      </a:r>
                    </a:p>
                    <a:p>
                      <a:pPr rtl="0"/>
                      <a:r>
                        <a:rPr lang="en-US" sz="1800" b="0" i="0" kern="1200">
                          <a:solidFill>
                            <a:schemeClr val="dk1"/>
                          </a:solidFill>
                          <a:effectLst/>
                          <a:latin typeface="+mn-lt"/>
                          <a:ea typeface="+mn-ea"/>
                          <a:cs typeface="+mn-cs"/>
                        </a:rPr>
                        <a:t>3</a:t>
                      </a:r>
                    </a:p>
                    <a:p>
                      <a:pPr rtl="0"/>
                      <a:r>
                        <a:rPr lang="en-US" sz="1800" b="0" i="0" kern="1200">
                          <a:solidFill>
                            <a:schemeClr val="dk1"/>
                          </a:solidFill>
                          <a:effectLst/>
                          <a:latin typeface="+mn-lt"/>
                          <a:ea typeface="+mn-ea"/>
                          <a:cs typeface="+mn-cs"/>
                        </a:rPr>
                        <a:t>2</a:t>
                      </a:r>
                      <a:endParaRPr lang="en-US" sz="1800" b="0"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229310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7</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TÌM ĐỘ SÂU VÀ ĐỘ CAO CỦA CÂY </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a:t>Cấu trúc dữ liệu:</a:t>
            </a:r>
          </a:p>
          <a:p>
            <a:pPr marL="0" indent="0">
              <a:buNone/>
            </a:pPr>
            <a:endParaRPr lang="en-US" sz="2000">
              <a:latin typeface="Consolas" panose="020B0609020204030204" pitchFamily="49" charset="0"/>
            </a:endParaRPr>
          </a:p>
          <a:p>
            <a:endParaRPr lang="en-US"/>
          </a:p>
          <a:p>
            <a:endParaRPr lang="en-US"/>
          </a:p>
          <a:p>
            <a:pPr marL="0" indent="0">
              <a:buNone/>
            </a:pPr>
            <a:endParaRPr lang="en-US"/>
          </a:p>
          <a:p>
            <a:pPr marL="0" indent="0">
              <a:buNone/>
            </a:pPr>
            <a:endParaRPr lang="en-US"/>
          </a:p>
          <a:p>
            <a:r>
              <a:rPr lang="en-US"/>
              <a:t>Tạo một node mới với id =u:</a:t>
            </a:r>
          </a:p>
          <a:p>
            <a:endParaRPr lang="en-US"/>
          </a:p>
        </p:txBody>
      </p:sp>
      <p:sp>
        <p:nvSpPr>
          <p:cNvPr id="4" name="Rectangle 3">
            <a:extLst>
              <a:ext uri="{FF2B5EF4-FFF2-40B4-BE49-F238E27FC236}">
                <a16:creationId xmlns:a16="http://schemas.microsoft.com/office/drawing/2014/main" id="{7DE3001A-B466-A821-C604-8579526FD543}"/>
              </a:ext>
            </a:extLst>
          </p:cNvPr>
          <p:cNvSpPr txBox="1">
            <a:spLocks noChangeArrowheads="1"/>
          </p:cNvSpPr>
          <p:nvPr/>
        </p:nvSpPr>
        <p:spPr>
          <a:xfrm>
            <a:off x="4007768" y="1146647"/>
            <a:ext cx="7128792" cy="1968478"/>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typedef struct Node{    </a:t>
            </a:r>
          </a:p>
          <a:p>
            <a:pPr marL="0" indent="0">
              <a:buNone/>
            </a:pPr>
            <a:r>
              <a:rPr lang="en-US" sz="1400">
                <a:latin typeface="Consolas" panose="020B0609020204030204" pitchFamily="49" charset="0"/>
              </a:rPr>
              <a:t>	int id;    </a:t>
            </a:r>
          </a:p>
          <a:p>
            <a:pPr marL="0" indent="0">
              <a:buNone/>
            </a:pPr>
            <a:r>
              <a:rPr lang="en-US" sz="1400">
                <a:latin typeface="Consolas" panose="020B0609020204030204" pitchFamily="49" charset="0"/>
              </a:rPr>
              <a:t>	struct Node* leftMostChild; </a:t>
            </a:r>
            <a:r>
              <a:rPr lang="en-US" altLang="ja-JP" sz="1400">
                <a:latin typeface="Consolas" panose="020B0609020204030204" pitchFamily="49" charset="0"/>
                <a:ea typeface="MS PGothic" panose="020B0600070205080204" pitchFamily="34" charset="-128"/>
                <a:cs typeface="Arial" panose="020B0604020202020204" pitchFamily="34" charset="0"/>
              </a:rPr>
              <a:t>// pointer to the left-most child</a:t>
            </a:r>
            <a:r>
              <a:rPr lang="en-US" sz="1400">
                <a:latin typeface="Consolas" panose="020B0609020204030204" pitchFamily="49" charset="0"/>
              </a:rPr>
              <a:t>  </a:t>
            </a:r>
          </a:p>
          <a:p>
            <a:pPr marL="0" indent="0">
              <a:buNone/>
            </a:pPr>
            <a:r>
              <a:rPr lang="en-US" sz="1400">
                <a:latin typeface="Consolas" panose="020B0609020204030204" pitchFamily="49" charset="0"/>
              </a:rPr>
              <a:t>	struct Node* rightSibling; </a:t>
            </a:r>
            <a:r>
              <a:rPr lang="en-US" altLang="ja-JP" sz="1400">
                <a:latin typeface="Consolas" panose="020B0609020204030204" pitchFamily="49" charset="0"/>
                <a:ea typeface="MS PGothic" panose="020B0600070205080204" pitchFamily="34" charset="-128"/>
                <a:cs typeface="Arial" panose="020B0604020202020204" pitchFamily="34" charset="0"/>
              </a:rPr>
              <a:t>// pointer to the right sibling</a:t>
            </a:r>
            <a:r>
              <a:rPr lang="en-US" sz="1400">
                <a:latin typeface="Consolas" panose="020B0609020204030204" pitchFamily="49" charset="0"/>
              </a:rPr>
              <a:t>   </a:t>
            </a:r>
          </a:p>
          <a:p>
            <a:pPr marL="0" indent="0">
              <a:buNone/>
            </a:pPr>
            <a:r>
              <a:rPr lang="en-US" sz="1400">
                <a:latin typeface="Consolas" panose="020B0609020204030204" pitchFamily="49" charset="0"/>
              </a:rPr>
              <a:t>	struct Node* parent;</a:t>
            </a:r>
          </a:p>
          <a:p>
            <a:pPr marL="0" indent="0">
              <a:buNone/>
            </a:pPr>
            <a:r>
              <a:rPr lang="en-US" sz="1400">
                <a:latin typeface="Consolas" panose="020B0609020204030204" pitchFamily="49" charset="0"/>
              </a:rPr>
              <a:t>}Node;</a:t>
            </a:r>
          </a:p>
        </p:txBody>
      </p:sp>
      <p:sp>
        <p:nvSpPr>
          <p:cNvPr id="5" name="Rectangle 3">
            <a:extLst>
              <a:ext uri="{FF2B5EF4-FFF2-40B4-BE49-F238E27FC236}">
                <a16:creationId xmlns:a16="http://schemas.microsoft.com/office/drawing/2014/main" id="{82EF79AA-52BB-F91E-5C0E-C142FAA65CBC}"/>
              </a:ext>
            </a:extLst>
          </p:cNvPr>
          <p:cNvSpPr txBox="1">
            <a:spLocks noChangeArrowheads="1"/>
          </p:cNvSpPr>
          <p:nvPr/>
        </p:nvSpPr>
        <p:spPr>
          <a:xfrm>
            <a:off x="4000584" y="3726169"/>
            <a:ext cx="7128792" cy="2621191"/>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Node* makeNode(int u){</a:t>
            </a:r>
          </a:p>
          <a:p>
            <a:pPr marL="0" indent="0">
              <a:buNone/>
            </a:pPr>
            <a:r>
              <a:rPr lang="en-US" sz="1400">
                <a:latin typeface="Consolas" panose="020B0609020204030204" pitchFamily="49" charset="0"/>
              </a:rPr>
              <a:t>    Node* p = (Node*)malloc(sizeof(Node));</a:t>
            </a:r>
          </a:p>
          <a:p>
            <a:pPr marL="0" indent="0">
              <a:buNone/>
            </a:pPr>
            <a:r>
              <a:rPr lang="en-US" sz="1400">
                <a:latin typeface="Consolas" panose="020B0609020204030204" pitchFamily="49" charset="0"/>
              </a:rPr>
              <a:t>    p-&gt;id = u;</a:t>
            </a:r>
          </a:p>
          <a:p>
            <a:pPr marL="0" indent="0">
              <a:buNone/>
            </a:pPr>
            <a:r>
              <a:rPr lang="en-US" sz="1400">
                <a:latin typeface="Consolas" panose="020B0609020204030204" pitchFamily="49" charset="0"/>
              </a:rPr>
              <a:t>    p-&gt;leftMostChild = NULL;</a:t>
            </a:r>
          </a:p>
          <a:p>
            <a:pPr marL="0" indent="0">
              <a:buNone/>
            </a:pPr>
            <a:r>
              <a:rPr lang="en-US" sz="1400">
                <a:latin typeface="Consolas" panose="020B0609020204030204" pitchFamily="49" charset="0"/>
              </a:rPr>
              <a:t>    p-&gt;rightSibling = NULL;</a:t>
            </a:r>
          </a:p>
          <a:p>
            <a:pPr marL="0" indent="0">
              <a:buNone/>
            </a:pPr>
            <a:r>
              <a:rPr lang="en-US" sz="1400">
                <a:latin typeface="Consolas" panose="020B0609020204030204" pitchFamily="49" charset="0"/>
              </a:rPr>
              <a:t>    p-&gt;parent = NULL;</a:t>
            </a:r>
          </a:p>
          <a:p>
            <a:pPr marL="0" indent="0">
              <a:buNone/>
            </a:pPr>
            <a:r>
              <a:rPr lang="en-US" sz="1400">
                <a:latin typeface="Consolas" panose="020B0609020204030204" pitchFamily="49" charset="0"/>
              </a:rPr>
              <a:t>    return p;</a:t>
            </a:r>
          </a:p>
          <a:p>
            <a:pPr marL="0" indent="0">
              <a:buNone/>
            </a:pPr>
            <a:r>
              <a:rPr lang="en-US" sz="1400">
                <a:latin typeface="Consolas" panose="020B0609020204030204" pitchFamily="49" charset="0"/>
              </a:rPr>
              <a:t>}</a:t>
            </a:r>
          </a:p>
        </p:txBody>
      </p:sp>
    </p:spTree>
    <p:extLst>
      <p:ext uri="{BB962C8B-B14F-4D97-AF65-F5344CB8AC3E}">
        <p14:creationId xmlns:p14="http://schemas.microsoft.com/office/powerpoint/2010/main" val="432824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8</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TÌM ĐỘ SÂU VÀ ĐỘ CAO CỦA CÂY – MÃ GIẢ</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a:t>Thêm một node mới có id =u vào con trái nhất của node có id = v trên cây </a:t>
            </a:r>
          </a:p>
          <a:p>
            <a:pPr marL="0" indent="0">
              <a:buNone/>
            </a:pPr>
            <a:endParaRPr lang="en-US" sz="2000">
              <a:latin typeface="Consolas" panose="020B0609020204030204" pitchFamily="49" charset="0"/>
            </a:endParaRPr>
          </a:p>
          <a:p>
            <a:endParaRPr lang="en-US"/>
          </a:p>
          <a:p>
            <a:endParaRPr lang="en-US"/>
          </a:p>
          <a:p>
            <a:pPr marL="0" indent="0">
              <a:buNone/>
            </a:pPr>
            <a:endParaRPr lang="en-US"/>
          </a:p>
          <a:p>
            <a:pPr marL="0" indent="0">
              <a:buNone/>
            </a:pPr>
            <a:endParaRPr lang="en-US"/>
          </a:p>
        </p:txBody>
      </p:sp>
      <p:sp>
        <p:nvSpPr>
          <p:cNvPr id="5" name="Rectangle 3">
            <a:extLst>
              <a:ext uri="{FF2B5EF4-FFF2-40B4-BE49-F238E27FC236}">
                <a16:creationId xmlns:a16="http://schemas.microsoft.com/office/drawing/2014/main" id="{82EF79AA-52BB-F91E-5C0E-C142FAA65CBC}"/>
              </a:ext>
            </a:extLst>
          </p:cNvPr>
          <p:cNvSpPr txBox="1">
            <a:spLocks noChangeArrowheads="1"/>
          </p:cNvSpPr>
          <p:nvPr/>
        </p:nvSpPr>
        <p:spPr>
          <a:xfrm>
            <a:off x="1487488" y="1484784"/>
            <a:ext cx="4104456"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void insert(Node* r, int u, int v){</a:t>
            </a:r>
          </a:p>
          <a:p>
            <a:pPr marL="0" indent="0">
              <a:buNone/>
            </a:pPr>
            <a:r>
              <a:rPr lang="en-US" sz="1400">
                <a:latin typeface="Consolas" panose="020B0609020204030204" pitchFamily="49" charset="0"/>
              </a:rPr>
              <a:t>    p = find(r, v)</a:t>
            </a:r>
          </a:p>
          <a:p>
            <a:pPr marL="0" indent="0">
              <a:buNone/>
            </a:pPr>
            <a:r>
              <a:rPr lang="en-US" sz="1400">
                <a:latin typeface="Consolas" panose="020B0609020204030204" pitchFamily="49" charset="0"/>
              </a:rPr>
              <a:t>    if p is NULL then return</a:t>
            </a:r>
          </a:p>
          <a:p>
            <a:pPr marL="0" indent="0">
              <a:buNone/>
            </a:pPr>
            <a:r>
              <a:rPr lang="en-US" sz="1400">
                <a:latin typeface="Consolas" panose="020B0609020204030204" pitchFamily="49" charset="0"/>
              </a:rPr>
              <a:t>    q = makeNode(u)</a:t>
            </a:r>
          </a:p>
          <a:p>
            <a:pPr marL="0" indent="0">
              <a:buNone/>
            </a:pPr>
            <a:r>
              <a:rPr lang="en-US" sz="1400">
                <a:latin typeface="Consolas" panose="020B0609020204030204" pitchFamily="49" charset="0"/>
              </a:rPr>
              <a:t>    if p.leftMostChild is NULL then</a:t>
            </a:r>
          </a:p>
          <a:p>
            <a:pPr marL="0" indent="0">
              <a:buNone/>
            </a:pPr>
            <a:r>
              <a:rPr lang="en-US" sz="1400">
                <a:latin typeface="Consolas" panose="020B0609020204030204" pitchFamily="49" charset="0"/>
              </a:rPr>
              <a:t>        p.leftMostChild = q</a:t>
            </a:r>
          </a:p>
          <a:p>
            <a:pPr marL="0" indent="0">
              <a:buNone/>
            </a:pPr>
            <a:r>
              <a:rPr lang="en-US" sz="1400">
                <a:latin typeface="Consolas" panose="020B0609020204030204" pitchFamily="49" charset="0"/>
              </a:rPr>
              <a:t>        q.parent = p</a:t>
            </a:r>
          </a:p>
          <a:p>
            <a:pPr marL="0" indent="0">
              <a:buNone/>
            </a:pPr>
            <a:r>
              <a:rPr lang="en-US" sz="1400">
                <a:latin typeface="Consolas" panose="020B0609020204030204" pitchFamily="49" charset="0"/>
              </a:rPr>
              <a:t>        return</a:t>
            </a:r>
          </a:p>
          <a:p>
            <a:pPr marL="0" indent="0">
              <a:buNone/>
            </a:pPr>
            <a:r>
              <a:rPr lang="en-US" sz="1400">
                <a:latin typeface="Consolas" panose="020B0609020204030204" pitchFamily="49" charset="0"/>
              </a:rPr>
              <a:t>    h = p.leftMostChild</a:t>
            </a:r>
          </a:p>
          <a:p>
            <a:pPr marL="0" indent="0">
              <a:buNone/>
            </a:pPr>
            <a:r>
              <a:rPr lang="en-US" sz="1400">
                <a:latin typeface="Consolas" panose="020B0609020204030204" pitchFamily="49" charset="0"/>
              </a:rPr>
              <a:t>    while h.rightSibling is not NULL</a:t>
            </a:r>
          </a:p>
          <a:p>
            <a:pPr marL="0" indent="0">
              <a:buNone/>
            </a:pPr>
            <a:r>
              <a:rPr lang="en-US" sz="1400">
                <a:latin typeface="Consolas" panose="020B0609020204030204" pitchFamily="49" charset="0"/>
              </a:rPr>
              <a:t>        h = h.rightSibling</a:t>
            </a:r>
          </a:p>
          <a:p>
            <a:pPr marL="0" indent="0">
              <a:buNone/>
            </a:pPr>
            <a:r>
              <a:rPr lang="en-US" sz="1400">
                <a:latin typeface="Consolas" panose="020B0609020204030204" pitchFamily="49" charset="0"/>
              </a:rPr>
              <a:t>    h.rightSibling = q</a:t>
            </a:r>
          </a:p>
          <a:p>
            <a:pPr marL="0" indent="0">
              <a:buNone/>
            </a:pPr>
            <a:r>
              <a:rPr lang="en-US" sz="1400">
                <a:latin typeface="Consolas" panose="020B0609020204030204" pitchFamily="49" charset="0"/>
              </a:rPr>
              <a:t>    q.parent = p</a:t>
            </a:r>
          </a:p>
          <a:p>
            <a:pPr marL="0" indent="0">
              <a:buNone/>
            </a:pPr>
            <a:r>
              <a:rPr lang="en-US" sz="1400">
                <a:latin typeface="Consolas" panose="020B0609020204030204" pitchFamily="49" charset="0"/>
              </a:rPr>
              <a:t>}</a:t>
            </a:r>
          </a:p>
        </p:txBody>
      </p:sp>
      <p:sp>
        <p:nvSpPr>
          <p:cNvPr id="6" name="Rectangle 3">
            <a:extLst>
              <a:ext uri="{FF2B5EF4-FFF2-40B4-BE49-F238E27FC236}">
                <a16:creationId xmlns:a16="http://schemas.microsoft.com/office/drawing/2014/main" id="{E3284AE0-DDBB-66A2-E85E-8C40C16FD0CD}"/>
              </a:ext>
            </a:extLst>
          </p:cNvPr>
          <p:cNvSpPr txBox="1">
            <a:spLocks noChangeArrowheads="1"/>
          </p:cNvSpPr>
          <p:nvPr/>
        </p:nvSpPr>
        <p:spPr>
          <a:xfrm>
            <a:off x="6600056" y="1484784"/>
            <a:ext cx="4104456" cy="4752528"/>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1400">
                <a:latin typeface="Consolas" panose="020B0609020204030204" pitchFamily="49" charset="0"/>
              </a:rPr>
              <a:t>Node* find(Node* r, int u){</a:t>
            </a:r>
          </a:p>
          <a:p>
            <a:pPr marL="0" indent="0">
              <a:buNone/>
            </a:pPr>
            <a:r>
              <a:rPr lang="en-US" sz="1400">
                <a:latin typeface="Consolas" panose="020B0609020204030204" pitchFamily="49" charset="0"/>
              </a:rPr>
              <a:t>    if r is NULL then</a:t>
            </a:r>
          </a:p>
          <a:p>
            <a:pPr marL="0" indent="0">
              <a:buNone/>
            </a:pPr>
            <a:r>
              <a:rPr lang="en-US" sz="1400">
                <a:latin typeface="Consolas" panose="020B0609020204030204" pitchFamily="49" charset="0"/>
              </a:rPr>
              <a:t>        return NULL</a:t>
            </a:r>
          </a:p>
          <a:p>
            <a:pPr marL="0" indent="0">
              <a:buNone/>
            </a:pPr>
            <a:r>
              <a:rPr lang="en-US" sz="1400">
                <a:latin typeface="Consolas" panose="020B0609020204030204" pitchFamily="49" charset="0"/>
              </a:rPr>
              <a:t>    if r.id is equal to u then</a:t>
            </a:r>
          </a:p>
          <a:p>
            <a:pPr marL="0" indent="0">
              <a:buNone/>
            </a:pPr>
            <a:r>
              <a:rPr lang="en-US" sz="1400">
                <a:latin typeface="Consolas" panose="020B0609020204030204" pitchFamily="49" charset="0"/>
              </a:rPr>
              <a:t>        return r</a:t>
            </a:r>
          </a:p>
          <a:p>
            <a:pPr marL="0" indent="0">
              <a:buNone/>
            </a:pPr>
            <a:r>
              <a:rPr lang="en-US" sz="1400">
                <a:latin typeface="Consolas" panose="020B0609020204030204" pitchFamily="49" charset="0"/>
              </a:rPr>
              <a:t>    p = r.leftMostChild</a:t>
            </a:r>
          </a:p>
          <a:p>
            <a:pPr marL="0" indent="0">
              <a:buNone/>
            </a:pPr>
            <a:r>
              <a:rPr lang="en-US" sz="1400">
                <a:latin typeface="Consolas" panose="020B0609020204030204" pitchFamily="49" charset="0"/>
              </a:rPr>
              <a:t>    while p is not NULL do</a:t>
            </a:r>
          </a:p>
          <a:p>
            <a:pPr marL="0" indent="0">
              <a:buNone/>
            </a:pPr>
            <a:r>
              <a:rPr lang="en-US" sz="1400">
                <a:latin typeface="Consolas" panose="020B0609020204030204" pitchFamily="49" charset="0"/>
              </a:rPr>
              <a:t>        q = find(p, u)</a:t>
            </a:r>
          </a:p>
          <a:p>
            <a:pPr marL="0" indent="0">
              <a:buNone/>
            </a:pPr>
            <a:r>
              <a:rPr lang="en-US" sz="1400">
                <a:latin typeface="Consolas" panose="020B0609020204030204" pitchFamily="49" charset="0"/>
              </a:rPr>
              <a:t>        if q is not NULL then</a:t>
            </a:r>
          </a:p>
          <a:p>
            <a:pPr marL="0" indent="0">
              <a:buNone/>
            </a:pPr>
            <a:r>
              <a:rPr lang="en-US" sz="1400">
                <a:latin typeface="Consolas" panose="020B0609020204030204" pitchFamily="49" charset="0"/>
              </a:rPr>
              <a:t>            return q</a:t>
            </a:r>
          </a:p>
          <a:p>
            <a:pPr marL="0" indent="0">
              <a:buNone/>
            </a:pPr>
            <a:r>
              <a:rPr lang="en-US" sz="1400">
                <a:latin typeface="Consolas" panose="020B0609020204030204" pitchFamily="49" charset="0"/>
              </a:rPr>
              <a:t>        end if</a:t>
            </a:r>
          </a:p>
          <a:p>
            <a:pPr marL="0" indent="0">
              <a:buNone/>
            </a:pPr>
            <a:r>
              <a:rPr lang="en-US" sz="1400">
                <a:latin typeface="Consolas" panose="020B0609020204030204" pitchFamily="49" charset="0"/>
              </a:rPr>
              <a:t>        p = p.rightSibling</a:t>
            </a:r>
          </a:p>
          <a:p>
            <a:pPr marL="0" indent="0">
              <a:buNone/>
            </a:pPr>
            <a:r>
              <a:rPr lang="en-US" sz="1400">
                <a:latin typeface="Consolas" panose="020B0609020204030204" pitchFamily="49" charset="0"/>
              </a:rPr>
              <a:t>    end while</a:t>
            </a:r>
          </a:p>
          <a:p>
            <a:pPr marL="0" indent="0">
              <a:buNone/>
            </a:pPr>
            <a:r>
              <a:rPr lang="en-US" sz="1400">
                <a:latin typeface="Consolas" panose="020B0609020204030204" pitchFamily="49" charset="0"/>
              </a:rPr>
              <a:t>    return NULL</a:t>
            </a:r>
          </a:p>
          <a:p>
            <a:pPr marL="0" indent="0">
              <a:buNone/>
            </a:pPr>
            <a:r>
              <a:rPr lang="en-US" sz="1400">
                <a:latin typeface="Consolas" panose="020B0609020204030204" pitchFamily="49" charset="0"/>
              </a:rPr>
              <a:t>}</a:t>
            </a:r>
          </a:p>
        </p:txBody>
      </p:sp>
    </p:spTree>
    <p:extLst>
      <p:ext uri="{BB962C8B-B14F-4D97-AF65-F5344CB8AC3E}">
        <p14:creationId xmlns:p14="http://schemas.microsoft.com/office/powerpoint/2010/main" val="1300116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2E7E4-0AD5-0F05-BC95-4AC576903ADA}"/>
              </a:ext>
            </a:extLst>
          </p:cNvPr>
          <p:cNvSpPr>
            <a:spLocks noGrp="1"/>
          </p:cNvSpPr>
          <p:nvPr>
            <p:ph type="sldNum" sz="quarter" idx="12"/>
          </p:nvPr>
        </p:nvSpPr>
        <p:spPr/>
        <p:txBody>
          <a:bodyPr/>
          <a:lstStyle/>
          <a:p>
            <a:fld id="{A5B08488-2DBE-4E62-B7EE-BA7D2927C7BD}" type="slidenum">
              <a:rPr lang="en-GB" smtClean="0"/>
              <a:t>9</a:t>
            </a:fld>
            <a:endParaRPr lang="en-GB"/>
          </a:p>
        </p:txBody>
      </p:sp>
      <p:sp>
        <p:nvSpPr>
          <p:cNvPr id="3" name="Title 2">
            <a:extLst>
              <a:ext uri="{FF2B5EF4-FFF2-40B4-BE49-F238E27FC236}">
                <a16:creationId xmlns:a16="http://schemas.microsoft.com/office/drawing/2014/main" id="{197782E3-EDB6-A46B-AA98-E500055599EC}"/>
              </a:ext>
            </a:extLst>
          </p:cNvPr>
          <p:cNvSpPr>
            <a:spLocks noGrp="1"/>
          </p:cNvSpPr>
          <p:nvPr>
            <p:ph type="title"/>
          </p:nvPr>
        </p:nvSpPr>
        <p:spPr/>
        <p:txBody>
          <a:bodyPr/>
          <a:lstStyle/>
          <a:p>
            <a:r>
              <a:rPr lang="en-US" sz="2800"/>
              <a:t>BÀI TOÁN TÌM ĐỘ SÂU VÀ ĐỘ CAO CỦA CÂY – MÃ  GIẢ </a:t>
            </a:r>
            <a:endParaRPr lang="en-US"/>
          </a:p>
        </p:txBody>
      </p:sp>
      <p:sp>
        <p:nvSpPr>
          <p:cNvPr id="7" name="Content Placeholder 6">
            <a:extLst>
              <a:ext uri="{FF2B5EF4-FFF2-40B4-BE49-F238E27FC236}">
                <a16:creationId xmlns:a16="http://schemas.microsoft.com/office/drawing/2014/main" id="{0AADBE19-DB11-20D2-8A88-5FC4858EA715}"/>
              </a:ext>
            </a:extLst>
          </p:cNvPr>
          <p:cNvSpPr>
            <a:spLocks noGrp="1"/>
          </p:cNvSpPr>
          <p:nvPr>
            <p:ph sz="quarter" idx="13"/>
          </p:nvPr>
        </p:nvSpPr>
        <p:spPr>
          <a:xfrm>
            <a:off x="321604" y="1028474"/>
            <a:ext cx="11514528" cy="4909124"/>
          </a:xfrm>
        </p:spPr>
        <p:txBody>
          <a:bodyPr/>
          <a:lstStyle/>
          <a:p>
            <a:r>
              <a:rPr lang="en-US"/>
              <a:t>Tìm độ sâu và độ cao của một cây</a:t>
            </a:r>
          </a:p>
          <a:p>
            <a:pPr marL="0" indent="0">
              <a:buNone/>
            </a:pPr>
            <a:endParaRPr lang="en-US" sz="2000">
              <a:latin typeface="Consolas" panose="020B0609020204030204" pitchFamily="49" charset="0"/>
            </a:endParaRPr>
          </a:p>
          <a:p>
            <a:endParaRPr lang="en-US"/>
          </a:p>
          <a:p>
            <a:endParaRPr lang="en-US"/>
          </a:p>
          <a:p>
            <a:pPr marL="0" indent="0">
              <a:buNone/>
            </a:pPr>
            <a:endParaRPr lang="en-US"/>
          </a:p>
          <a:p>
            <a:pPr marL="0" indent="0">
              <a:buNone/>
            </a:pPr>
            <a:endParaRPr lang="en-US"/>
          </a:p>
        </p:txBody>
      </p:sp>
      <p:sp>
        <p:nvSpPr>
          <p:cNvPr id="5" name="Rectangle 3">
            <a:extLst>
              <a:ext uri="{FF2B5EF4-FFF2-40B4-BE49-F238E27FC236}">
                <a16:creationId xmlns:a16="http://schemas.microsoft.com/office/drawing/2014/main" id="{82EF79AA-52BB-F91E-5C0E-C142FAA65CBC}"/>
              </a:ext>
            </a:extLst>
          </p:cNvPr>
          <p:cNvSpPr txBox="1">
            <a:spLocks noChangeArrowheads="1"/>
          </p:cNvSpPr>
          <p:nvPr/>
        </p:nvSpPr>
        <p:spPr>
          <a:xfrm>
            <a:off x="1487488" y="1484784"/>
            <a:ext cx="4464496"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Consolas" panose="020B0609020204030204" pitchFamily="49" charset="0"/>
              </a:rPr>
              <a:t>int depth(Node* r){</a:t>
            </a:r>
          </a:p>
          <a:p>
            <a:pPr marL="0" indent="0">
              <a:buNone/>
            </a:pPr>
            <a:r>
              <a:rPr lang="en-US" sz="1400">
                <a:latin typeface="Consolas" panose="020B0609020204030204" pitchFamily="49" charset="0"/>
              </a:rPr>
              <a:t>    p = r</a:t>
            </a:r>
          </a:p>
          <a:p>
            <a:pPr marL="0" indent="0">
              <a:buNone/>
            </a:pPr>
            <a:r>
              <a:rPr lang="en-US" sz="1400">
                <a:latin typeface="Consolas" panose="020B0609020204030204" pitchFamily="49" charset="0"/>
              </a:rPr>
              <a:t>    d = 0</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while p is not NULL do</a:t>
            </a:r>
          </a:p>
          <a:p>
            <a:pPr marL="0" indent="0">
              <a:buNone/>
            </a:pPr>
            <a:r>
              <a:rPr lang="en-US" sz="1400">
                <a:latin typeface="Consolas" panose="020B0609020204030204" pitchFamily="49" charset="0"/>
              </a:rPr>
              <a:t>        d = d + 1</a:t>
            </a:r>
          </a:p>
          <a:p>
            <a:pPr marL="0" indent="0">
              <a:buNone/>
            </a:pPr>
            <a:r>
              <a:rPr lang="en-US" sz="1400">
                <a:latin typeface="Consolas" panose="020B0609020204030204" pitchFamily="49" charset="0"/>
              </a:rPr>
              <a:t>        p = p.parent</a:t>
            </a:r>
          </a:p>
          <a:p>
            <a:pPr marL="0" indent="0">
              <a:buNone/>
            </a:pPr>
            <a:r>
              <a:rPr lang="en-US" sz="1400">
                <a:latin typeface="Consolas" panose="020B0609020204030204" pitchFamily="49" charset="0"/>
              </a:rPr>
              <a:t>    end while</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return d</a:t>
            </a:r>
          </a:p>
          <a:p>
            <a:pPr marL="0" indent="0">
              <a:buNone/>
            </a:pPr>
            <a:r>
              <a:rPr lang="en-US" sz="1400">
                <a:latin typeface="Consolas" panose="020B0609020204030204" pitchFamily="49" charset="0"/>
              </a:rPr>
              <a:t>}</a:t>
            </a:r>
          </a:p>
        </p:txBody>
      </p:sp>
      <p:sp>
        <p:nvSpPr>
          <p:cNvPr id="6" name="Rectangle 3">
            <a:extLst>
              <a:ext uri="{FF2B5EF4-FFF2-40B4-BE49-F238E27FC236}">
                <a16:creationId xmlns:a16="http://schemas.microsoft.com/office/drawing/2014/main" id="{E3284AE0-DDBB-66A2-E85E-8C40C16FD0CD}"/>
              </a:ext>
            </a:extLst>
          </p:cNvPr>
          <p:cNvSpPr txBox="1">
            <a:spLocks noChangeArrowheads="1"/>
          </p:cNvSpPr>
          <p:nvPr/>
        </p:nvSpPr>
        <p:spPr>
          <a:xfrm>
            <a:off x="5951984" y="1484784"/>
            <a:ext cx="5328592" cy="452774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1400">
                <a:latin typeface="Consolas" panose="020B0609020204030204" pitchFamily="49" charset="0"/>
              </a:rPr>
              <a:t>int height(Node* r){</a:t>
            </a:r>
          </a:p>
          <a:p>
            <a:pPr marL="0" indent="0">
              <a:buNone/>
            </a:pPr>
            <a:r>
              <a:rPr lang="en-US" sz="1400">
                <a:latin typeface="Consolas" panose="020B0609020204030204" pitchFamily="49" charset="0"/>
              </a:rPr>
              <a:t>    maxH = 0</a:t>
            </a:r>
          </a:p>
          <a:p>
            <a:pPr marL="0" indent="0">
              <a:buNone/>
            </a:pPr>
            <a:r>
              <a:rPr lang="en-US" sz="1400">
                <a:latin typeface="Consolas" panose="020B0609020204030204" pitchFamily="49" charset="0"/>
              </a:rPr>
              <a:t>    if r is NULL then</a:t>
            </a:r>
          </a:p>
          <a:p>
            <a:pPr marL="0" indent="0">
              <a:buNone/>
            </a:pPr>
            <a:r>
              <a:rPr lang="en-US" sz="1400">
                <a:latin typeface="Consolas" panose="020B0609020204030204" pitchFamily="49" charset="0"/>
              </a:rPr>
              <a:t>        return 0</a:t>
            </a:r>
          </a:p>
          <a:p>
            <a:pPr marL="0" indent="0">
              <a:buNone/>
            </a:pPr>
            <a:r>
              <a:rPr lang="en-US" sz="1400">
                <a:latin typeface="Consolas" panose="020B0609020204030204" pitchFamily="49" charset="0"/>
              </a:rPr>
              <a:t>    end if</a:t>
            </a:r>
          </a:p>
          <a:p>
            <a:pPr marL="0" indent="0">
              <a:buNone/>
            </a:pPr>
            <a:r>
              <a:rPr lang="en-US" sz="1400">
                <a:latin typeface="Consolas" panose="020B0609020204030204" pitchFamily="49" charset="0"/>
              </a:rPr>
              <a:t>    </a:t>
            </a:r>
          </a:p>
          <a:p>
            <a:pPr marL="0" indent="0">
              <a:buNone/>
            </a:pPr>
            <a:r>
              <a:rPr lang="en-US" sz="1400">
                <a:latin typeface="Consolas" panose="020B0609020204030204" pitchFamily="49" charset="0"/>
              </a:rPr>
              <a:t>    for each p in r.leftMostChild to NULL do</a:t>
            </a:r>
          </a:p>
          <a:p>
            <a:pPr marL="0" indent="0">
              <a:buNone/>
            </a:pPr>
            <a:r>
              <a:rPr lang="en-US" sz="1400">
                <a:latin typeface="Consolas" panose="020B0609020204030204" pitchFamily="49" charset="0"/>
              </a:rPr>
              <a:t>        h = height(p)</a:t>
            </a:r>
          </a:p>
          <a:p>
            <a:pPr marL="0" indent="0">
              <a:buNone/>
            </a:pPr>
            <a:r>
              <a:rPr lang="en-US" sz="1400">
                <a:latin typeface="Consolas" panose="020B0609020204030204" pitchFamily="49" charset="0"/>
              </a:rPr>
              <a:t>        if h &gt; maxH then</a:t>
            </a:r>
          </a:p>
          <a:p>
            <a:pPr marL="0" indent="0">
              <a:buNone/>
            </a:pPr>
            <a:r>
              <a:rPr lang="en-US" sz="1400">
                <a:latin typeface="Consolas" panose="020B0609020204030204" pitchFamily="49" charset="0"/>
              </a:rPr>
              <a:t>            maxH = h</a:t>
            </a:r>
          </a:p>
          <a:p>
            <a:pPr marL="0" indent="0">
              <a:buNone/>
            </a:pPr>
            <a:r>
              <a:rPr lang="en-US" sz="1400">
                <a:latin typeface="Consolas" panose="020B0609020204030204" pitchFamily="49" charset="0"/>
              </a:rPr>
              <a:t>        end if</a:t>
            </a:r>
          </a:p>
          <a:p>
            <a:pPr marL="0" indent="0">
              <a:buNone/>
            </a:pPr>
            <a:r>
              <a:rPr lang="en-US" sz="1400">
                <a:latin typeface="Consolas" panose="020B0609020204030204" pitchFamily="49" charset="0"/>
              </a:rPr>
              <a:t>    end for</a:t>
            </a:r>
          </a:p>
          <a:p>
            <a:pPr marL="0" indent="0">
              <a:buNone/>
            </a:pPr>
            <a:r>
              <a:rPr lang="en-US" sz="1400">
                <a:latin typeface="Consolas" panose="020B0609020204030204" pitchFamily="49" charset="0"/>
              </a:rPr>
              <a:t>    return maxH + 1</a:t>
            </a:r>
          </a:p>
          <a:p>
            <a:pPr marL="0" indent="0">
              <a:buNone/>
            </a:pPr>
            <a:r>
              <a:rPr lang="en-US" sz="1400">
                <a:latin typeface="Consolas" panose="020B0609020204030204" pitchFamily="49" charset="0"/>
              </a:rPr>
              <a:t>}</a:t>
            </a:r>
          </a:p>
        </p:txBody>
      </p:sp>
    </p:spTree>
    <p:extLst>
      <p:ext uri="{BB962C8B-B14F-4D97-AF65-F5344CB8AC3E}">
        <p14:creationId xmlns:p14="http://schemas.microsoft.com/office/powerpoint/2010/main" val="24475496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6C9EB9AF-E77E-4551-87F4-4FE2E86D0379}" vid="{E8919D33-A976-4955-AFB8-A27EBB61C1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C4F83E9069D43AFA594D7F1D96885" ma:contentTypeVersion="4" ma:contentTypeDescription="Create a new document." ma:contentTypeScope="" ma:versionID="ab42ff59064bab5a86eff4b62602acbc">
  <xsd:schema xmlns:xsd="http://www.w3.org/2001/XMLSchema" xmlns:xs="http://www.w3.org/2001/XMLSchema" xmlns:p="http://schemas.microsoft.com/office/2006/metadata/properties" xmlns:ns2="d0a6ddea-004a-4b16-a170-7c91a96eeb9b" targetNamespace="http://schemas.microsoft.com/office/2006/metadata/properties" ma:root="true" ma:fieldsID="2d27bf802cbab3f01b47c4a64429af83" ns2:_="">
    <xsd:import namespace="d0a6ddea-004a-4b16-a170-7c91a96eeb9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a6ddea-004a-4b16-a170-7c91a96eeb9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F51D7F2-FAD8-4453-AF5C-5BF76386B035}"/>
</file>

<file path=customXml/itemProps2.xml><?xml version="1.0" encoding="utf-8"?>
<ds:datastoreItem xmlns:ds="http://schemas.openxmlformats.org/officeDocument/2006/customXml" ds:itemID="{3FC14D03-7533-49AD-9476-D56DCCA39D5B}"/>
</file>

<file path=customXml/itemProps3.xml><?xml version="1.0" encoding="utf-8"?>
<ds:datastoreItem xmlns:ds="http://schemas.openxmlformats.org/officeDocument/2006/customXml" ds:itemID="{B3C319F2-05E9-4DD6-8272-08017FE475E4}"/>
</file>

<file path=docProps/app.xml><?xml version="1.0" encoding="utf-8"?>
<Properties xmlns="http://schemas.openxmlformats.org/officeDocument/2006/extended-properties" xmlns:vt="http://schemas.openxmlformats.org/officeDocument/2006/docPropsVTypes">
  <Template>HUST_PPT_template_2022_Blue_16x9</Template>
  <TotalTime>914</TotalTime>
  <Words>4392</Words>
  <Application>Microsoft Office PowerPoint</Application>
  <PresentationFormat>Widescreen</PresentationFormat>
  <Paragraphs>704</Paragraphs>
  <Slides>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-apple-system</vt:lpstr>
      <vt:lpstr>Arial</vt:lpstr>
      <vt:lpstr>Calibri</vt:lpstr>
      <vt:lpstr>Calibri Light</vt:lpstr>
      <vt:lpstr>Consolas</vt:lpstr>
      <vt:lpstr>Lato</vt:lpstr>
      <vt:lpstr>Linh AvantGarde</vt:lpstr>
      <vt:lpstr>Söhne</vt:lpstr>
      <vt:lpstr>Office Theme</vt:lpstr>
      <vt:lpstr>PowerPoint Presentation</vt:lpstr>
      <vt:lpstr>LẬP TRÌNH C CƠ BẢN</vt:lpstr>
      <vt:lpstr>PowerPoint Presentation</vt:lpstr>
      <vt:lpstr>NỘI DUNG</vt:lpstr>
      <vt:lpstr>BÀI TOÁN TÌM ĐỘ SÂU VÀ ĐỘ CAO CỦA CÂY (P.04.09.01)</vt:lpstr>
      <vt:lpstr>BÀI TOÁN TÌM ĐỘ SÂU VÀ ĐỘ CAO CỦA CÂY – VÍ DỤ</vt:lpstr>
      <vt:lpstr>BÀI TOÁN TÌM ĐỘ SÂU VÀ ĐỘ CAO CỦA CÂY </vt:lpstr>
      <vt:lpstr>BÀI TOÁN TÌM ĐỘ SÂU VÀ ĐỘ CAO CỦA CÂY – MÃ GIẢ</vt:lpstr>
      <vt:lpstr>BÀI TOÁN TÌM ĐỘ SÂU VÀ ĐỘ CAO CỦA CÂY – MÃ  GIẢ </vt:lpstr>
      <vt:lpstr>BÀI TOÁN TÌM ĐỘ SÂU VÀ ĐỘ CAO CỦA CÂY – CODE</vt:lpstr>
      <vt:lpstr>BÀI TOÁN TÌM ĐỘ SÂU VÀ ĐỘ CAO CỦA CÂY – CODE </vt:lpstr>
      <vt:lpstr>BÀI TOÁN TÌM ĐỘ SÂU VÀ ĐỘ CAO CỦA CÂY – CODE</vt:lpstr>
      <vt:lpstr>BÀI TOÁN TÌM ĐỘ SÂU VÀ ĐỘ CAO CỦA CÂY – CODE</vt:lpstr>
      <vt:lpstr>BÀI TOÁN DUYỆT CÂY THEO THỨ TỰ TRƯỚC, GIỮA, SAU </vt:lpstr>
      <vt:lpstr>BÀI TOÁN DUYỆT CÂY THEO THỨ TỰ TRƯỚC, GIỮA, SAU – VÍ DỤ</vt:lpstr>
      <vt:lpstr>BÀI TOÁN DUYỆT CÂY THEO THỨ TỰ TRƯỚC, GIỮA, SAU </vt:lpstr>
      <vt:lpstr>BÀI TOÁN DUYỆT CÂY THEO THỨ TỰ TRƯỚC, GIỮA, SAU – MÃ GIẢ</vt:lpstr>
      <vt:lpstr>BÀI TOÁN DUYỆT CÂY THEO THỨ TỰ TRƯỚC, GIỮA, SAU – MÃ  GIẢ </vt:lpstr>
      <vt:lpstr>BÀI TOÁN DUYỆT CÂY THEO THỨ TỰ TRƯỚC, GIỮA, SAU – CODE</vt:lpstr>
      <vt:lpstr>BÀI TOÁN DUYỆT CÂY THEO THỨ TỰ TRƯỚC, GIỮA, SAU – CODE </vt:lpstr>
      <vt:lpstr>BÀI TOÁN DUYỆT CÂY THEO THỨ TỰ TRƯỚC, GIỮA, SAU – CODE</vt:lpstr>
      <vt:lpstr>BÀI TOÁN DUYỆT CÂY THEO THỨ TỰ TRƯỚC, GIỮA, SAU – CODE</vt:lpstr>
      <vt:lpstr>BÀI TOÁN CÂY GIA PHẢ (P.04.09.03)</vt:lpstr>
      <vt:lpstr>BÀI TOÁN CÂY GIA PHẢ - VÍ DỤ</vt:lpstr>
      <vt:lpstr>BÀI TOÁN CÂY GIA PHẢ</vt:lpstr>
      <vt:lpstr>BÀI TOÁN CÂY GIA PHẢ– MÃ GIẢ</vt:lpstr>
      <vt:lpstr>BÀI TOÁN CÂY GIA PHẢ– MÃ GIẢ </vt:lpstr>
      <vt:lpstr>BÀI TOÁN CÂY GIA PHẢ– CODE</vt:lpstr>
      <vt:lpstr>BÀI TOÁN CÂY GIA PHẢ– CODE </vt:lpstr>
      <vt:lpstr>BÀI TOÁN CÂY GIA PHẢ– CODE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CẤU TRÚC DỮ LIỆU VÀ GIẢI THUẬT</dc:title>
  <dc:creator>DHBK</dc:creator>
  <cp:lastModifiedBy>Linh VN</cp:lastModifiedBy>
  <cp:revision>100</cp:revision>
  <cp:lastPrinted>2017-09-05T07:38:20Z</cp:lastPrinted>
  <dcterms:created xsi:type="dcterms:W3CDTF">2017-06-06T12:12:12Z</dcterms:created>
  <dcterms:modified xsi:type="dcterms:W3CDTF">2023-12-27T04:19:39Z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0x01010078AC4F83E9069D43AFA594D7F1D96885</vt:lpwstr>
  </property>
</Properties>
</file>